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6F83C1A" w14:textId="5A8B0C64" w:rsidR="004A6AE7" w:rsidRPr="00371901" w:rsidRDefault="004A6AE7" w:rsidP="004A6AE7">
      <w:pPr>
        <w:pStyle w:val="Nzev"/>
        <w:spacing w:line="240" w:lineRule="auto"/>
        <w:jc w:val="center"/>
        <w:rPr>
          <w:rFonts w:ascii="Open Sans" w:hAnsi="Open Sans" w:cs="Open Sans"/>
        </w:rPr>
      </w:pPr>
      <w:r w:rsidRPr="00371901">
        <w:rPr>
          <w:rFonts w:ascii="Open Sans" w:hAnsi="Open Sans" w:cs="Open Sans"/>
        </w:rPr>
        <w:t>Kupní smlouva</w:t>
      </w:r>
    </w:p>
    <w:p w14:paraId="0C268DFC" w14:textId="77777777" w:rsidR="004A6AE7" w:rsidRPr="00371901" w:rsidRDefault="004A6AE7" w:rsidP="004A6AE7">
      <w:pPr>
        <w:jc w:val="center"/>
        <w:rPr>
          <w:rFonts w:ascii="Open Sans" w:hAnsi="Open Sans" w:cs="Open Sans"/>
          <w:sz w:val="20"/>
          <w:szCs w:val="20"/>
        </w:rPr>
      </w:pPr>
      <w:r w:rsidRPr="00371901">
        <w:rPr>
          <w:rFonts w:ascii="Open Sans" w:hAnsi="Open Sans" w:cs="Open Sans"/>
          <w:sz w:val="20"/>
          <w:szCs w:val="20"/>
        </w:rPr>
        <w:t xml:space="preserve"> (dále jen </w:t>
      </w:r>
      <w:r w:rsidRPr="00371901">
        <w:rPr>
          <w:rFonts w:ascii="Open Sans" w:hAnsi="Open Sans" w:cs="Open Sans"/>
          <w:b/>
          <w:sz w:val="20"/>
          <w:szCs w:val="20"/>
        </w:rPr>
        <w:t>„Smlouva“</w:t>
      </w:r>
      <w:r w:rsidRPr="00371901">
        <w:rPr>
          <w:rFonts w:ascii="Open Sans" w:hAnsi="Open Sans" w:cs="Open Sans"/>
          <w:sz w:val="20"/>
          <w:szCs w:val="20"/>
        </w:rPr>
        <w:t>)</w:t>
      </w:r>
      <w:r w:rsidRPr="00371901">
        <w:rPr>
          <w:rFonts w:ascii="Open Sans" w:hAnsi="Open Sans" w:cs="Open Sans"/>
          <w:bCs/>
          <w:sz w:val="20"/>
          <w:szCs w:val="20"/>
        </w:rPr>
        <w:t xml:space="preserve"> uzavřená v souladu s ustanovením § 2079 a násl. zákona č. 89/2012 Sb., občanský zákoník (dále jen „</w:t>
      </w:r>
      <w:r w:rsidRPr="00371901">
        <w:rPr>
          <w:rFonts w:ascii="Open Sans" w:hAnsi="Open Sans" w:cs="Open Sans"/>
          <w:b/>
          <w:bCs/>
          <w:sz w:val="20"/>
          <w:szCs w:val="20"/>
        </w:rPr>
        <w:t>OZ</w:t>
      </w:r>
      <w:r w:rsidRPr="00371901">
        <w:rPr>
          <w:rFonts w:ascii="Open Sans" w:hAnsi="Open Sans" w:cs="Open Sans"/>
          <w:bCs/>
          <w:sz w:val="20"/>
          <w:szCs w:val="20"/>
        </w:rPr>
        <w:t>“)</w:t>
      </w:r>
    </w:p>
    <w:p w14:paraId="3E21BC89" w14:textId="77777777" w:rsidR="004A6AE7" w:rsidRPr="00371901" w:rsidRDefault="004A6AE7" w:rsidP="004A6AE7">
      <w:pPr>
        <w:snapToGrid w:val="0"/>
        <w:rPr>
          <w:rFonts w:ascii="Open Sans" w:hAnsi="Open Sans" w:cs="Open Sans"/>
          <w:sz w:val="20"/>
          <w:szCs w:val="20"/>
          <w:u w:val="single"/>
        </w:rPr>
      </w:pPr>
    </w:p>
    <w:p w14:paraId="2F4AB241"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SMLUVNÍ STRANY</w:t>
      </w:r>
    </w:p>
    <w:p w14:paraId="5FA54353" w14:textId="77777777" w:rsidR="004A6AE7" w:rsidRPr="00371901" w:rsidRDefault="004A6AE7" w:rsidP="00C41127">
      <w:pPr>
        <w:pStyle w:val="Odstavecseseznamem1"/>
        <w:numPr>
          <w:ilvl w:val="1"/>
          <w:numId w:val="1"/>
        </w:numPr>
        <w:tabs>
          <w:tab w:val="clear" w:pos="1021"/>
        </w:tabs>
        <w:spacing w:after="240"/>
        <w:jc w:val="both"/>
        <w:rPr>
          <w:rFonts w:ascii="Open Sans" w:hAnsi="Open Sans" w:cs="Open Sans"/>
          <w:bCs/>
          <w:sz w:val="20"/>
          <w:szCs w:val="20"/>
        </w:rPr>
      </w:pPr>
      <w:bookmarkStart w:id="0" w:name="_Ref381969257"/>
      <w:r w:rsidRPr="00371901">
        <w:rPr>
          <w:rFonts w:ascii="Open Sans" w:hAnsi="Open Sans" w:cs="Open Sans"/>
          <w:b/>
          <w:bCs/>
          <w:sz w:val="20"/>
          <w:szCs w:val="20"/>
        </w:rPr>
        <w:t>Fyzikální ústav AV ČR, v. v. i.</w:t>
      </w:r>
      <w:r w:rsidRPr="00371901">
        <w:rPr>
          <w:rFonts w:ascii="Open Sans" w:hAnsi="Open Sans" w:cs="Open Sans"/>
          <w:sz w:val="20"/>
          <w:szCs w:val="20"/>
        </w:rPr>
        <w:t>,</w:t>
      </w:r>
      <w:bookmarkEnd w:id="0"/>
    </w:p>
    <w:p w14:paraId="6214AD94"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se sídlem: Na Slovance 1999/2, 182 </w:t>
      </w:r>
      <w:r>
        <w:rPr>
          <w:rFonts w:ascii="Open Sans" w:hAnsi="Open Sans" w:cs="Open Sans"/>
          <w:sz w:val="20"/>
          <w:szCs w:val="20"/>
        </w:rPr>
        <w:t>00</w:t>
      </w:r>
      <w:r w:rsidRPr="00371901">
        <w:rPr>
          <w:rFonts w:ascii="Open Sans" w:hAnsi="Open Sans" w:cs="Open Sans"/>
          <w:sz w:val="20"/>
          <w:szCs w:val="20"/>
        </w:rPr>
        <w:t xml:space="preserve"> Praha 8,</w:t>
      </w:r>
    </w:p>
    <w:p w14:paraId="4E53EC38"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jednající: RNDr. Michael Prouza, Ph.D., ředitel,</w:t>
      </w:r>
    </w:p>
    <w:p w14:paraId="0499F7F0"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zapsaný v rejstříku veřejných výzkumných institucí Ministerstva školství, mládeže a tělovýchovy České republiky.</w:t>
      </w:r>
    </w:p>
    <w:p w14:paraId="21C972A1"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IČO: 68378271</w:t>
      </w:r>
    </w:p>
    <w:p w14:paraId="483F460E"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DIČ: CZ68378271</w:t>
      </w:r>
    </w:p>
    <w:p w14:paraId="3E6F706F" w14:textId="77777777" w:rsidR="004A6AE7" w:rsidRDefault="004A6AE7" w:rsidP="004A6AE7">
      <w:pPr>
        <w:spacing w:before="0" w:after="0"/>
        <w:ind w:left="567"/>
        <w:rPr>
          <w:rFonts w:ascii="Open Sans" w:hAnsi="Open Sans" w:cs="Open Sans"/>
          <w:sz w:val="20"/>
          <w:szCs w:val="20"/>
        </w:rPr>
      </w:pPr>
    </w:p>
    <w:p w14:paraId="54393B00" w14:textId="0F5CBFE8"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Bankovní spojení: </w:t>
      </w:r>
      <w:proofErr w:type="spellStart"/>
      <w:r w:rsidR="00026416">
        <w:rPr>
          <w:rFonts w:ascii="Open Sans" w:hAnsi="Open Sans" w:cs="Open Sans"/>
          <w:sz w:val="20"/>
          <w:szCs w:val="20"/>
        </w:rPr>
        <w:t>xxxxxxxxxxxxxxxxxxxxxxxxxxxxxxx</w:t>
      </w:r>
      <w:proofErr w:type="spellEnd"/>
    </w:p>
    <w:p w14:paraId="32993F53" w14:textId="1A1EA881"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Číslo účtu: </w:t>
      </w:r>
      <w:proofErr w:type="spellStart"/>
      <w:r w:rsidR="00026416">
        <w:rPr>
          <w:rFonts w:ascii="Open Sans" w:hAnsi="Open Sans" w:cs="Open Sans"/>
          <w:sz w:val="20"/>
          <w:szCs w:val="20"/>
        </w:rPr>
        <w:t>xxxxxxxxxxxxxxxxxxxxxxxxxxxxxxx</w:t>
      </w:r>
      <w:proofErr w:type="spellEnd"/>
    </w:p>
    <w:p w14:paraId="3C1F2234" w14:textId="77777777" w:rsidR="004A6AE7" w:rsidRPr="00371901" w:rsidRDefault="004A6AE7" w:rsidP="004A6AE7">
      <w:pPr>
        <w:spacing w:before="0" w:after="0"/>
        <w:ind w:left="567"/>
        <w:rPr>
          <w:rFonts w:ascii="Open Sans" w:hAnsi="Open Sans" w:cs="Open Sans"/>
          <w:sz w:val="20"/>
          <w:szCs w:val="20"/>
        </w:rPr>
      </w:pPr>
    </w:p>
    <w:p w14:paraId="116FF092"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(dále jen „</w:t>
      </w:r>
      <w:r w:rsidRPr="00371901">
        <w:rPr>
          <w:rFonts w:ascii="Open Sans" w:hAnsi="Open Sans" w:cs="Open Sans"/>
          <w:b/>
          <w:bCs/>
          <w:sz w:val="20"/>
          <w:szCs w:val="20"/>
        </w:rPr>
        <w:t>Kupující</w:t>
      </w:r>
      <w:r w:rsidRPr="00371901">
        <w:rPr>
          <w:rFonts w:ascii="Open Sans" w:hAnsi="Open Sans" w:cs="Open Sans"/>
          <w:sz w:val="20"/>
          <w:szCs w:val="20"/>
        </w:rPr>
        <w:t>“)</w:t>
      </w:r>
    </w:p>
    <w:p w14:paraId="0E6CD60D" w14:textId="77777777" w:rsidR="004A6AE7" w:rsidRPr="00371901" w:rsidRDefault="004A6AE7" w:rsidP="004A6AE7">
      <w:pPr>
        <w:spacing w:before="0" w:after="0"/>
        <w:ind w:left="567"/>
        <w:rPr>
          <w:rFonts w:ascii="Open Sans" w:hAnsi="Open Sans" w:cs="Open Sans"/>
          <w:sz w:val="20"/>
          <w:szCs w:val="20"/>
        </w:rPr>
      </w:pPr>
    </w:p>
    <w:p w14:paraId="005C6F5E" w14:textId="77777777" w:rsidR="004A6AE7" w:rsidRPr="00371901" w:rsidRDefault="004A6AE7" w:rsidP="004A6AE7">
      <w:pPr>
        <w:spacing w:before="0" w:after="0"/>
        <w:ind w:left="567"/>
        <w:rPr>
          <w:rFonts w:ascii="Open Sans" w:hAnsi="Open Sans" w:cs="Open Sans"/>
          <w:sz w:val="20"/>
          <w:szCs w:val="20"/>
        </w:rPr>
      </w:pPr>
    </w:p>
    <w:p w14:paraId="752916ED"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a</w:t>
      </w:r>
    </w:p>
    <w:p w14:paraId="446181A1" w14:textId="77777777" w:rsidR="004A6AE7" w:rsidRPr="00371901" w:rsidRDefault="004A6AE7" w:rsidP="004A6AE7">
      <w:pPr>
        <w:spacing w:before="0" w:after="0"/>
        <w:ind w:left="567"/>
        <w:rPr>
          <w:rFonts w:ascii="Open Sans" w:hAnsi="Open Sans" w:cs="Open Sans"/>
          <w:sz w:val="20"/>
          <w:szCs w:val="20"/>
        </w:rPr>
      </w:pPr>
    </w:p>
    <w:p w14:paraId="6BB6C531" w14:textId="77777777" w:rsidR="004A6AE7" w:rsidRPr="00371901" w:rsidRDefault="004A6AE7" w:rsidP="004A6AE7">
      <w:pPr>
        <w:spacing w:before="0" w:after="0"/>
        <w:ind w:left="567"/>
        <w:rPr>
          <w:rFonts w:ascii="Open Sans" w:hAnsi="Open Sans" w:cs="Open Sans"/>
          <w:sz w:val="20"/>
          <w:szCs w:val="20"/>
        </w:rPr>
      </w:pPr>
    </w:p>
    <w:p w14:paraId="5DB7E27C" w14:textId="77777777" w:rsidR="004A6AE7" w:rsidRPr="00371901" w:rsidRDefault="004A6AE7" w:rsidP="00C41127">
      <w:pPr>
        <w:pStyle w:val="Odstavecseseznamem1"/>
        <w:numPr>
          <w:ilvl w:val="1"/>
          <w:numId w:val="1"/>
        </w:numPr>
        <w:tabs>
          <w:tab w:val="clear" w:pos="1021"/>
        </w:tabs>
        <w:spacing w:after="240"/>
        <w:jc w:val="both"/>
        <w:rPr>
          <w:rFonts w:ascii="Open Sans" w:hAnsi="Open Sans" w:cs="Open Sans"/>
          <w:bCs/>
          <w:sz w:val="20"/>
          <w:szCs w:val="20"/>
        </w:rPr>
      </w:pPr>
      <w:bookmarkStart w:id="1" w:name="_Ref381969284"/>
      <w:r w:rsidRPr="00371901">
        <w:rPr>
          <w:rFonts w:ascii="Open Sans" w:hAnsi="Open Sans" w:cs="Open Sans"/>
          <w:b/>
          <w:bCs/>
          <w:sz w:val="20"/>
          <w:szCs w:val="20"/>
          <w:highlight w:val="yellow"/>
        </w:rPr>
        <w:t>__________________________</w:t>
      </w:r>
      <w:r w:rsidRPr="00371901">
        <w:rPr>
          <w:rFonts w:ascii="Open Sans" w:hAnsi="Open Sans" w:cs="Open Sans"/>
          <w:b/>
          <w:bCs/>
          <w:sz w:val="20"/>
          <w:szCs w:val="20"/>
        </w:rPr>
        <w:t>,</w:t>
      </w:r>
      <w:bookmarkEnd w:id="1"/>
    </w:p>
    <w:p w14:paraId="72788849"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se sídlem: </w:t>
      </w:r>
      <w:r w:rsidRPr="00371901">
        <w:rPr>
          <w:rFonts w:ascii="Open Sans" w:hAnsi="Open Sans" w:cs="Open Sans"/>
          <w:bCs/>
          <w:sz w:val="20"/>
          <w:szCs w:val="20"/>
          <w:highlight w:val="yellow"/>
        </w:rPr>
        <w:t>__________________</w:t>
      </w:r>
      <w:r w:rsidRPr="00371901">
        <w:rPr>
          <w:rFonts w:ascii="Open Sans" w:hAnsi="Open Sans" w:cs="Open Sans"/>
          <w:sz w:val="20"/>
          <w:szCs w:val="20"/>
        </w:rPr>
        <w:t>,</w:t>
      </w:r>
    </w:p>
    <w:p w14:paraId="15113F2D"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jednající: </w:t>
      </w:r>
      <w:r w:rsidRPr="00371901">
        <w:rPr>
          <w:rFonts w:ascii="Open Sans" w:hAnsi="Open Sans" w:cs="Open Sans"/>
          <w:sz w:val="20"/>
          <w:szCs w:val="20"/>
          <w:highlight w:val="yellow"/>
        </w:rPr>
        <w:t>__________, ______________</w:t>
      </w:r>
      <w:r w:rsidRPr="00371901">
        <w:rPr>
          <w:rFonts w:ascii="Open Sans" w:hAnsi="Open Sans" w:cs="Open Sans"/>
          <w:sz w:val="20"/>
          <w:szCs w:val="20"/>
        </w:rPr>
        <w:t xml:space="preserve">, </w:t>
      </w:r>
    </w:p>
    <w:p w14:paraId="51B14F21"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zapsaná v rejstříku</w:t>
      </w:r>
      <w:r w:rsidRPr="00371901">
        <w:rPr>
          <w:rFonts w:ascii="Open Sans" w:hAnsi="Open Sans" w:cs="Open Sans"/>
          <w:bCs/>
          <w:sz w:val="20"/>
          <w:szCs w:val="20"/>
          <w:highlight w:val="yellow"/>
        </w:rPr>
        <w:t>__________________</w:t>
      </w:r>
      <w:r w:rsidRPr="00371901">
        <w:rPr>
          <w:rFonts w:ascii="Open Sans" w:hAnsi="Open Sans" w:cs="Open Sans"/>
          <w:sz w:val="20"/>
          <w:szCs w:val="20"/>
        </w:rPr>
        <w:t xml:space="preserve">. </w:t>
      </w:r>
    </w:p>
    <w:p w14:paraId="1A357E28"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IČO: </w:t>
      </w:r>
      <w:r w:rsidRPr="00371901">
        <w:rPr>
          <w:rFonts w:ascii="Open Sans" w:hAnsi="Open Sans" w:cs="Open Sans"/>
          <w:sz w:val="20"/>
          <w:szCs w:val="20"/>
          <w:highlight w:val="yellow"/>
        </w:rPr>
        <w:t>____________</w:t>
      </w:r>
    </w:p>
    <w:p w14:paraId="11357DDB"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DIČ: </w:t>
      </w:r>
      <w:r w:rsidRPr="00371901">
        <w:rPr>
          <w:rFonts w:ascii="Open Sans" w:hAnsi="Open Sans" w:cs="Open Sans"/>
          <w:sz w:val="20"/>
          <w:szCs w:val="20"/>
          <w:highlight w:val="yellow"/>
        </w:rPr>
        <w:t>____________</w:t>
      </w:r>
      <w:r w:rsidRPr="00371901">
        <w:rPr>
          <w:rFonts w:ascii="Open Sans" w:hAnsi="Open Sans" w:cs="Open Sans"/>
          <w:sz w:val="20"/>
          <w:szCs w:val="20"/>
        </w:rPr>
        <w:t xml:space="preserve">        </w:t>
      </w:r>
    </w:p>
    <w:p w14:paraId="4C29EC50" w14:textId="77777777" w:rsidR="004A6AE7" w:rsidRDefault="004A6AE7" w:rsidP="009C7B44">
      <w:pPr>
        <w:spacing w:before="0" w:after="0"/>
        <w:ind w:left="567"/>
        <w:rPr>
          <w:rFonts w:ascii="Open Sans" w:hAnsi="Open Sans" w:cs="Open Sans"/>
          <w:sz w:val="20"/>
          <w:szCs w:val="20"/>
        </w:rPr>
      </w:pPr>
    </w:p>
    <w:p w14:paraId="7F5B83EA"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Bankovní spojení: </w:t>
      </w:r>
      <w:r w:rsidRPr="00371901">
        <w:rPr>
          <w:rFonts w:ascii="Open Sans" w:hAnsi="Open Sans" w:cs="Open Sans"/>
          <w:sz w:val="20"/>
          <w:szCs w:val="20"/>
          <w:highlight w:val="yellow"/>
        </w:rPr>
        <w:t>__________________</w:t>
      </w:r>
    </w:p>
    <w:p w14:paraId="74E09374"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Číslo účtu: </w:t>
      </w:r>
      <w:r w:rsidRPr="00371901">
        <w:rPr>
          <w:rFonts w:ascii="Open Sans" w:hAnsi="Open Sans" w:cs="Open Sans"/>
          <w:sz w:val="20"/>
          <w:szCs w:val="20"/>
          <w:highlight w:val="yellow"/>
        </w:rPr>
        <w:t>_______________/______</w:t>
      </w:r>
      <w:r>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p>
    <w:p w14:paraId="6685B543" w14:textId="77777777" w:rsidR="004A6AE7" w:rsidRPr="00371901" w:rsidRDefault="004A6AE7" w:rsidP="009C7B44">
      <w:pPr>
        <w:spacing w:before="0" w:after="0"/>
        <w:ind w:left="567"/>
        <w:rPr>
          <w:rFonts w:ascii="Open Sans" w:hAnsi="Open Sans" w:cs="Open Sans"/>
          <w:sz w:val="20"/>
          <w:szCs w:val="20"/>
        </w:rPr>
      </w:pPr>
    </w:p>
    <w:p w14:paraId="3287A960"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(dále jen „</w:t>
      </w:r>
      <w:r w:rsidRPr="00371901">
        <w:rPr>
          <w:rFonts w:ascii="Open Sans" w:hAnsi="Open Sans" w:cs="Open Sans"/>
          <w:b/>
          <w:bCs/>
          <w:sz w:val="20"/>
          <w:szCs w:val="20"/>
        </w:rPr>
        <w:t>Prodávající“</w:t>
      </w:r>
      <w:r w:rsidRPr="00371901">
        <w:rPr>
          <w:rFonts w:ascii="Open Sans" w:hAnsi="Open Sans" w:cs="Open Sans"/>
          <w:sz w:val="20"/>
          <w:szCs w:val="20"/>
        </w:rPr>
        <w:t xml:space="preserve">), </w:t>
      </w:r>
    </w:p>
    <w:p w14:paraId="1979A025" w14:textId="77777777" w:rsidR="004A6AE7" w:rsidRPr="00371901" w:rsidRDefault="004A6AE7" w:rsidP="009C7B44">
      <w:pPr>
        <w:spacing w:before="0" w:after="0"/>
        <w:ind w:left="567"/>
        <w:rPr>
          <w:rFonts w:ascii="Open Sans" w:hAnsi="Open Sans" w:cs="Open Sans"/>
          <w:sz w:val="20"/>
          <w:szCs w:val="20"/>
        </w:rPr>
      </w:pPr>
    </w:p>
    <w:p w14:paraId="6A015DDE" w14:textId="77777777" w:rsidR="004A6AE7" w:rsidRPr="00371901" w:rsidRDefault="004A6AE7" w:rsidP="009C7B44">
      <w:pPr>
        <w:spacing w:before="0" w:after="0"/>
        <w:ind w:left="567"/>
        <w:jc w:val="center"/>
        <w:rPr>
          <w:rFonts w:ascii="Open Sans" w:hAnsi="Open Sans" w:cs="Open Sans"/>
          <w:sz w:val="20"/>
          <w:szCs w:val="20"/>
        </w:rPr>
      </w:pPr>
      <w:r w:rsidRPr="00371901">
        <w:rPr>
          <w:rFonts w:ascii="Open Sans" w:hAnsi="Open Sans" w:cs="Open Sans"/>
          <w:sz w:val="20"/>
          <w:szCs w:val="20"/>
        </w:rPr>
        <w:t>(dále společně jen „</w:t>
      </w:r>
      <w:r w:rsidRPr="00371901">
        <w:rPr>
          <w:rFonts w:ascii="Open Sans" w:hAnsi="Open Sans" w:cs="Open Sans"/>
          <w:b/>
          <w:bCs/>
          <w:sz w:val="20"/>
          <w:szCs w:val="20"/>
        </w:rPr>
        <w:t>Smluvní strany“</w:t>
      </w:r>
      <w:r w:rsidRPr="00371901">
        <w:rPr>
          <w:rFonts w:ascii="Open Sans" w:hAnsi="Open Sans" w:cs="Open Sans"/>
          <w:sz w:val="20"/>
          <w:szCs w:val="20"/>
        </w:rPr>
        <w:t xml:space="preserve"> nebo každý z nich samostatně jen „</w:t>
      </w:r>
      <w:r w:rsidRPr="00371901">
        <w:rPr>
          <w:rFonts w:ascii="Open Sans" w:hAnsi="Open Sans" w:cs="Open Sans"/>
          <w:b/>
          <w:bCs/>
          <w:sz w:val="20"/>
          <w:szCs w:val="20"/>
        </w:rPr>
        <w:t>Smluvní strana</w:t>
      </w:r>
      <w:r w:rsidRPr="00371901">
        <w:rPr>
          <w:rFonts w:ascii="Open Sans" w:hAnsi="Open Sans" w:cs="Open Sans"/>
          <w:sz w:val="20"/>
          <w:szCs w:val="20"/>
        </w:rPr>
        <w:t>“).</w:t>
      </w:r>
    </w:p>
    <w:p w14:paraId="517AF0DA" w14:textId="77777777" w:rsidR="004A6AE7" w:rsidRPr="00371901" w:rsidRDefault="004A6AE7" w:rsidP="004A6AE7">
      <w:pPr>
        <w:ind w:left="567"/>
        <w:rPr>
          <w:rFonts w:ascii="Open Sans" w:hAnsi="Open Sans" w:cs="Open Sans"/>
          <w:sz w:val="20"/>
          <w:szCs w:val="20"/>
        </w:rPr>
      </w:pPr>
    </w:p>
    <w:p w14:paraId="7476C7EA" w14:textId="77777777" w:rsidR="004A6AE7" w:rsidRPr="00371901" w:rsidRDefault="004A6AE7" w:rsidP="004A6AE7">
      <w:pPr>
        <w:rPr>
          <w:rFonts w:ascii="Open Sans" w:hAnsi="Open Sans" w:cs="Open Sans"/>
          <w:b/>
          <w:sz w:val="20"/>
          <w:szCs w:val="20"/>
        </w:rPr>
      </w:pPr>
      <w:r w:rsidRPr="00371901">
        <w:rPr>
          <w:rFonts w:ascii="Open Sans" w:hAnsi="Open Sans" w:cs="Open Sans"/>
          <w:b/>
          <w:bCs/>
          <w:sz w:val="20"/>
          <w:szCs w:val="20"/>
          <w:u w:val="single"/>
        </w:rPr>
        <w:br w:type="page"/>
      </w:r>
    </w:p>
    <w:p w14:paraId="0BE04B5B"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lastRenderedPageBreak/>
        <w:t>ZÁKLADNÍ USTANOVENÍ</w:t>
      </w:r>
    </w:p>
    <w:p w14:paraId="323E668B" w14:textId="60C1D847" w:rsidR="004A6AE7" w:rsidRPr="004F6EEE" w:rsidRDefault="00495749" w:rsidP="004F6EEE">
      <w:pPr>
        <w:pStyle w:val="Odstavecseseznamem1"/>
        <w:numPr>
          <w:ilvl w:val="1"/>
          <w:numId w:val="1"/>
        </w:numPr>
        <w:spacing w:after="240"/>
        <w:jc w:val="both"/>
        <w:rPr>
          <w:rFonts w:ascii="Open Sans" w:hAnsi="Open Sans" w:cs="Open Sans"/>
          <w:b/>
          <w:bCs/>
          <w:sz w:val="20"/>
          <w:szCs w:val="20"/>
          <w:u w:val="single"/>
        </w:rPr>
      </w:pPr>
      <w:r>
        <w:rPr>
          <w:rFonts w:ascii="Open Sans" w:hAnsi="Open Sans" w:cs="Open Sans"/>
          <w:sz w:val="20"/>
          <w:szCs w:val="20"/>
        </w:rPr>
        <w:t xml:space="preserve">Kupující </w:t>
      </w:r>
      <w:r w:rsidR="002F5D3F">
        <w:rPr>
          <w:rFonts w:ascii="Open Sans" w:hAnsi="Open Sans" w:cs="Open Sans"/>
          <w:sz w:val="20"/>
          <w:szCs w:val="20"/>
        </w:rPr>
        <w:t>j</w:t>
      </w:r>
      <w:r w:rsidR="002F5D3F" w:rsidRPr="00F46C7A">
        <w:rPr>
          <w:rFonts w:ascii="Open Sans" w:hAnsi="Open Sans" w:cs="Open Sans"/>
          <w:sz w:val="20"/>
          <w:szCs w:val="20"/>
        </w:rPr>
        <w:t>e</w:t>
      </w:r>
      <w:r w:rsidR="009426BF">
        <w:rPr>
          <w:rFonts w:ascii="Open Sans" w:hAnsi="Open Sans" w:cs="Open Sans"/>
          <w:sz w:val="20"/>
          <w:szCs w:val="20"/>
        </w:rPr>
        <w:t xml:space="preserve"> </w:t>
      </w:r>
      <w:r w:rsidR="002F5D3F">
        <w:rPr>
          <w:rFonts w:ascii="Open Sans" w:hAnsi="Open Sans" w:cs="Open Sans"/>
          <w:sz w:val="20"/>
          <w:szCs w:val="20"/>
        </w:rPr>
        <w:t>účastníkem</w:t>
      </w:r>
      <w:r>
        <w:rPr>
          <w:rFonts w:ascii="Open Sans" w:hAnsi="Open Sans" w:cs="Open Sans"/>
          <w:sz w:val="20"/>
          <w:szCs w:val="20"/>
        </w:rPr>
        <w:t xml:space="preserve"> </w:t>
      </w:r>
      <w:r w:rsidR="004A6AE7" w:rsidRPr="00F46C7A">
        <w:rPr>
          <w:rFonts w:ascii="Open Sans" w:hAnsi="Open Sans" w:cs="Open Sans"/>
          <w:sz w:val="20"/>
          <w:szCs w:val="20"/>
        </w:rPr>
        <w:t xml:space="preserve">projektu </w:t>
      </w:r>
      <w:proofErr w:type="spellStart"/>
      <w:r w:rsidR="004A6AE7" w:rsidRPr="00F46C7A">
        <w:rPr>
          <w:rFonts w:ascii="Open Sans" w:hAnsi="Open Sans" w:cs="Open Sans"/>
          <w:sz w:val="20"/>
          <w:szCs w:val="20"/>
        </w:rPr>
        <w:t>reg</w:t>
      </w:r>
      <w:proofErr w:type="spellEnd"/>
      <w:r w:rsidR="004A6AE7" w:rsidRPr="00F46C7A">
        <w:rPr>
          <w:rFonts w:ascii="Open Sans" w:hAnsi="Open Sans" w:cs="Open Sans"/>
          <w:sz w:val="20"/>
          <w:szCs w:val="20"/>
        </w:rPr>
        <w:t>. č.</w:t>
      </w:r>
      <w:r w:rsidR="004A6AE7" w:rsidRPr="00F46C7A">
        <w:rPr>
          <w:rFonts w:ascii="Open Sans" w:hAnsi="Open Sans" w:cs="Open Sans"/>
          <w:sz w:val="20"/>
          <w:szCs w:val="20"/>
          <w:lang w:eastAsia="en-GB"/>
        </w:rPr>
        <w:t xml:space="preserve"> </w:t>
      </w:r>
      <w:r w:rsidR="00893D81" w:rsidRPr="00893D81">
        <w:rPr>
          <w:rFonts w:ascii="Open Sans" w:hAnsi="Open Sans" w:cs="Open Sans"/>
          <w:sz w:val="20"/>
          <w:szCs w:val="20"/>
          <w:lang w:eastAsia="en-GB"/>
        </w:rPr>
        <w:t>CZ.02.01.01/00/23_015/0008200</w:t>
      </w:r>
      <w:r>
        <w:rPr>
          <w:rFonts w:ascii="Open Sans" w:hAnsi="Open Sans" w:cs="Open Sans"/>
          <w:sz w:val="20"/>
          <w:szCs w:val="20"/>
        </w:rPr>
        <w:t xml:space="preserve"> </w:t>
      </w:r>
      <w:r w:rsidR="00AC3643" w:rsidRPr="00F46C7A">
        <w:rPr>
          <w:rFonts w:ascii="Open Sans" w:hAnsi="Open Sans" w:cs="Open Sans"/>
          <w:sz w:val="20"/>
          <w:szCs w:val="20"/>
        </w:rPr>
        <w:t xml:space="preserve">s názvem </w:t>
      </w:r>
      <w:r w:rsidR="00AC3643" w:rsidRPr="00F46C7A">
        <w:rPr>
          <w:rFonts w:ascii="Open Sans" w:hAnsi="Open Sans" w:cs="Open Sans"/>
          <w:b/>
          <w:sz w:val="20"/>
          <w:szCs w:val="20"/>
        </w:rPr>
        <w:t>„</w:t>
      </w:r>
      <w:proofErr w:type="spellStart"/>
      <w:r w:rsidR="00AC3643" w:rsidRPr="00595104">
        <w:rPr>
          <w:rFonts w:ascii="Open Sans" w:hAnsi="Open Sans" w:cs="Open Sans"/>
          <w:b/>
          <w:sz w:val="20"/>
          <w:szCs w:val="20"/>
        </w:rPr>
        <w:t>CzechNanoLab</w:t>
      </w:r>
      <w:proofErr w:type="spellEnd"/>
      <w:r w:rsidR="00AC3643" w:rsidRPr="00595104">
        <w:rPr>
          <w:rFonts w:ascii="Open Sans" w:hAnsi="Open Sans" w:cs="Open Sans"/>
          <w:b/>
          <w:sz w:val="20"/>
          <w:szCs w:val="20"/>
        </w:rPr>
        <w:t>+</w:t>
      </w:r>
      <w:r w:rsidR="00AC3643" w:rsidRPr="00F46C7A">
        <w:rPr>
          <w:rFonts w:ascii="Open Sans" w:hAnsi="Open Sans" w:cs="Open Sans"/>
          <w:b/>
          <w:sz w:val="20"/>
          <w:szCs w:val="20"/>
        </w:rPr>
        <w:t>“</w:t>
      </w:r>
      <w:r w:rsidR="00A91474" w:rsidRPr="00F46C7A">
        <w:rPr>
          <w:rFonts w:ascii="Open Sans" w:hAnsi="Open Sans" w:cs="Open Sans"/>
          <w:sz w:val="20"/>
          <w:szCs w:val="20"/>
          <w:lang w:eastAsia="en-GB"/>
        </w:rPr>
        <w:t xml:space="preserve"> </w:t>
      </w:r>
      <w:r w:rsidR="00A91474" w:rsidRPr="00F46C7A">
        <w:rPr>
          <w:rFonts w:ascii="Open Sans" w:hAnsi="Open Sans" w:cs="Open Sans"/>
          <w:sz w:val="20"/>
          <w:szCs w:val="20"/>
        </w:rPr>
        <w:t>(dále jen „</w:t>
      </w:r>
      <w:r w:rsidR="00A91474" w:rsidRPr="00F46C7A">
        <w:rPr>
          <w:rFonts w:ascii="Open Sans" w:hAnsi="Open Sans" w:cs="Open Sans"/>
          <w:b/>
          <w:sz w:val="20"/>
          <w:szCs w:val="20"/>
        </w:rPr>
        <w:t>Projekt</w:t>
      </w:r>
      <w:r w:rsidR="00A91474" w:rsidRPr="008C7517">
        <w:rPr>
          <w:rFonts w:ascii="Open Sans" w:hAnsi="Open Sans"/>
          <w:sz w:val="20"/>
        </w:rPr>
        <w:t>“</w:t>
      </w:r>
      <w:r w:rsidR="00A91474" w:rsidRPr="00F46C7A">
        <w:rPr>
          <w:rFonts w:ascii="Open Sans" w:hAnsi="Open Sans" w:cs="Open Sans"/>
          <w:sz w:val="20"/>
          <w:szCs w:val="20"/>
        </w:rPr>
        <w:t>)</w:t>
      </w:r>
      <w:r w:rsidR="00A91474">
        <w:rPr>
          <w:rFonts w:ascii="Open Sans" w:hAnsi="Open Sans" w:cs="Open Sans"/>
          <w:sz w:val="20"/>
          <w:szCs w:val="20"/>
        </w:rPr>
        <w:t xml:space="preserve"> </w:t>
      </w:r>
      <w:r w:rsidR="004A6AE7" w:rsidRPr="00F46C7A">
        <w:rPr>
          <w:rFonts w:ascii="Open Sans" w:hAnsi="Open Sans" w:cs="Open Sans"/>
          <w:sz w:val="20"/>
          <w:szCs w:val="20"/>
        </w:rPr>
        <w:t xml:space="preserve">v rámci Operačního programu </w:t>
      </w:r>
      <w:r w:rsidR="007777AE">
        <w:rPr>
          <w:rFonts w:ascii="Open Sans" w:hAnsi="Open Sans" w:cs="Open Sans"/>
          <w:sz w:val="20"/>
          <w:szCs w:val="20"/>
        </w:rPr>
        <w:t>Jan Amos K</w:t>
      </w:r>
      <w:r w:rsidR="00E860C1">
        <w:rPr>
          <w:rFonts w:ascii="Open Sans" w:hAnsi="Open Sans" w:cs="Open Sans"/>
          <w:sz w:val="20"/>
          <w:szCs w:val="20"/>
        </w:rPr>
        <w:t>omenský</w:t>
      </w:r>
      <w:r w:rsidR="004A6AE7" w:rsidRPr="00F46C7A">
        <w:rPr>
          <w:rFonts w:ascii="Open Sans" w:hAnsi="Open Sans" w:cs="Open Sans"/>
          <w:sz w:val="20"/>
          <w:szCs w:val="20"/>
        </w:rPr>
        <w:t xml:space="preserve"> (dále jen </w:t>
      </w:r>
      <w:r w:rsidR="004A6AE7" w:rsidRPr="00F46C7A">
        <w:rPr>
          <w:rFonts w:ascii="Open Sans" w:hAnsi="Open Sans" w:cs="Open Sans"/>
          <w:b/>
          <w:sz w:val="20"/>
          <w:szCs w:val="20"/>
        </w:rPr>
        <w:t xml:space="preserve">„OP </w:t>
      </w:r>
      <w:r w:rsidR="0034464A">
        <w:rPr>
          <w:rFonts w:ascii="Open Sans" w:hAnsi="Open Sans" w:cs="Open Sans"/>
          <w:b/>
          <w:sz w:val="20"/>
          <w:szCs w:val="20"/>
        </w:rPr>
        <w:t>JAK</w:t>
      </w:r>
      <w:r w:rsidR="00F353E7" w:rsidRPr="00F46C7A">
        <w:rPr>
          <w:rFonts w:ascii="Open Sans" w:hAnsi="Open Sans" w:cs="Open Sans"/>
          <w:b/>
          <w:sz w:val="20"/>
          <w:szCs w:val="20"/>
        </w:rPr>
        <w:t>“</w:t>
      </w:r>
      <w:r w:rsidR="00F353E7" w:rsidRPr="00F46C7A">
        <w:rPr>
          <w:rFonts w:ascii="Open Sans" w:hAnsi="Open Sans" w:cs="Open Sans"/>
          <w:sz w:val="20"/>
          <w:szCs w:val="20"/>
        </w:rPr>
        <w:t>)</w:t>
      </w:r>
      <w:r>
        <w:rPr>
          <w:rFonts w:ascii="Open Sans" w:hAnsi="Open Sans" w:cs="Open Sans"/>
          <w:sz w:val="20"/>
          <w:szCs w:val="20"/>
        </w:rPr>
        <w:t xml:space="preserve">, </w:t>
      </w:r>
      <w:r w:rsidR="007D444A">
        <w:rPr>
          <w:rFonts w:ascii="Open Sans" w:hAnsi="Open Sans" w:cs="Open Sans"/>
          <w:sz w:val="20"/>
          <w:szCs w:val="20"/>
        </w:rPr>
        <w:t>pro ně</w:t>
      </w:r>
      <w:r w:rsidR="00EE5194">
        <w:rPr>
          <w:rFonts w:ascii="Open Sans" w:hAnsi="Open Sans" w:cs="Open Sans"/>
          <w:sz w:val="20"/>
          <w:szCs w:val="20"/>
        </w:rPr>
        <w:t>j</w:t>
      </w:r>
      <w:r w:rsidR="007D444A">
        <w:rPr>
          <w:rFonts w:ascii="Open Sans" w:hAnsi="Open Sans" w:cs="Open Sans"/>
          <w:sz w:val="20"/>
          <w:szCs w:val="20"/>
        </w:rPr>
        <w:t>ž je předmět plnění dle této Smlouvy určen a z je</w:t>
      </w:r>
      <w:r w:rsidR="00EE5194">
        <w:rPr>
          <w:rFonts w:ascii="Open Sans" w:hAnsi="Open Sans" w:cs="Open Sans"/>
          <w:sz w:val="20"/>
          <w:szCs w:val="20"/>
        </w:rPr>
        <w:t>ho</w:t>
      </w:r>
      <w:r w:rsidR="007D444A">
        <w:rPr>
          <w:rFonts w:ascii="Open Sans" w:hAnsi="Open Sans" w:cs="Open Sans"/>
          <w:sz w:val="20"/>
          <w:szCs w:val="20"/>
        </w:rPr>
        <w:t>ž podpory je financován</w:t>
      </w:r>
      <w:r>
        <w:rPr>
          <w:rFonts w:ascii="Open Sans" w:hAnsi="Open Sans" w:cs="Open Sans"/>
          <w:sz w:val="20"/>
          <w:szCs w:val="20"/>
        </w:rPr>
        <w:t>.</w:t>
      </w:r>
    </w:p>
    <w:p w14:paraId="6DDDDBC8" w14:textId="5CEB4301"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2" w:name="_Ref78294063"/>
      <w:r w:rsidRPr="00C47D11">
        <w:rPr>
          <w:rFonts w:ascii="Open Sans" w:hAnsi="Open Sans" w:cs="Open Sans"/>
          <w:sz w:val="20"/>
          <w:szCs w:val="20"/>
        </w:rPr>
        <w:t xml:space="preserve">Prodávající je vybraným dodavatelem </w:t>
      </w:r>
      <w:r w:rsidR="00EB3590">
        <w:rPr>
          <w:rFonts w:ascii="Open Sans" w:hAnsi="Open Sans" w:cs="Open Sans"/>
          <w:sz w:val="20"/>
          <w:szCs w:val="20"/>
        </w:rPr>
        <w:t xml:space="preserve">v </w:t>
      </w:r>
      <w:r w:rsidRPr="00C47D11">
        <w:rPr>
          <w:rFonts w:ascii="Open Sans" w:hAnsi="Open Sans" w:cs="Open Sans"/>
          <w:sz w:val="20"/>
          <w:szCs w:val="20"/>
        </w:rPr>
        <w:t>zadávací</w:t>
      </w:r>
      <w:r w:rsidR="00EB3590">
        <w:rPr>
          <w:rFonts w:ascii="Open Sans" w:hAnsi="Open Sans" w:cs="Open Sans"/>
          <w:sz w:val="20"/>
          <w:szCs w:val="20"/>
        </w:rPr>
        <w:t>m</w:t>
      </w:r>
      <w:r w:rsidRPr="00C47D11">
        <w:rPr>
          <w:rFonts w:ascii="Open Sans" w:hAnsi="Open Sans" w:cs="Open Sans"/>
          <w:sz w:val="20"/>
          <w:szCs w:val="20"/>
        </w:rPr>
        <w:t xml:space="preserve"> řízení </w:t>
      </w:r>
      <w:r>
        <w:rPr>
          <w:rFonts w:ascii="Open Sans" w:hAnsi="Open Sans" w:cs="Open Sans"/>
          <w:sz w:val="20"/>
          <w:szCs w:val="20"/>
        </w:rPr>
        <w:t xml:space="preserve">k veřejné zakázce </w:t>
      </w:r>
      <w:r w:rsidR="00F816FF" w:rsidRPr="00180585">
        <w:rPr>
          <w:rFonts w:ascii="Open Sans" w:hAnsi="Open Sans" w:cs="Open Sans"/>
          <w:sz w:val="20"/>
          <w:szCs w:val="20"/>
        </w:rPr>
        <w:t>vyhlášené</w:t>
      </w:r>
      <w:r w:rsidRPr="00C47D11">
        <w:rPr>
          <w:rFonts w:ascii="Open Sans" w:hAnsi="Open Sans" w:cs="Open Sans"/>
          <w:sz w:val="20"/>
          <w:szCs w:val="20"/>
        </w:rPr>
        <w:t xml:space="preserve"> Kupujícím </w:t>
      </w:r>
      <w:r w:rsidR="00F816FF" w:rsidRPr="00180585">
        <w:rPr>
          <w:rFonts w:ascii="Open Sans" w:hAnsi="Open Sans" w:cs="Open Sans"/>
          <w:sz w:val="20"/>
          <w:szCs w:val="20"/>
        </w:rPr>
        <w:t>dle zákona č. 134/2016 Sb., o zadávání veřejných zakázek, v platném</w:t>
      </w:r>
      <w:r w:rsidR="00F816FF">
        <w:rPr>
          <w:rFonts w:ascii="Open Sans" w:hAnsi="Open Sans" w:cs="Open Sans"/>
          <w:sz w:val="20"/>
          <w:szCs w:val="20"/>
        </w:rPr>
        <w:t xml:space="preserve"> znění, </w:t>
      </w:r>
      <w:r w:rsidRPr="00C47D11">
        <w:rPr>
          <w:rFonts w:ascii="Open Sans" w:hAnsi="Open Sans" w:cs="Open Sans"/>
          <w:sz w:val="20"/>
          <w:szCs w:val="20"/>
        </w:rPr>
        <w:t>pod názvem</w:t>
      </w:r>
      <w:r>
        <w:rPr>
          <w:rFonts w:ascii="Open Sans" w:hAnsi="Open Sans" w:cs="Open Sans"/>
          <w:sz w:val="20"/>
          <w:szCs w:val="20"/>
        </w:rPr>
        <w:t xml:space="preserve"> „</w:t>
      </w:r>
      <w:proofErr w:type="spellStart"/>
      <w:r w:rsidR="00FF1AE2" w:rsidRPr="00FF1AE2">
        <w:rPr>
          <w:rFonts w:ascii="Open Sans" w:hAnsi="Open Sans" w:cs="Open Sans"/>
          <w:b/>
          <w:bCs/>
          <w:sz w:val="20"/>
          <w:szCs w:val="20"/>
        </w:rPr>
        <w:t>Nanofabrikační</w:t>
      </w:r>
      <w:proofErr w:type="spellEnd"/>
      <w:r w:rsidR="00FF1AE2" w:rsidRPr="00FF1AE2">
        <w:rPr>
          <w:rFonts w:ascii="Open Sans" w:hAnsi="Open Sans" w:cs="Open Sans"/>
          <w:b/>
          <w:bCs/>
          <w:sz w:val="20"/>
          <w:szCs w:val="20"/>
        </w:rPr>
        <w:t xml:space="preserve"> systém kombinující elektronovou mikroskopii a obrábění iontovým svazkem s možností in-</w:t>
      </w:r>
      <w:proofErr w:type="spellStart"/>
      <w:r w:rsidR="00FF1AE2" w:rsidRPr="00FF1AE2">
        <w:rPr>
          <w:rFonts w:ascii="Open Sans" w:hAnsi="Open Sans" w:cs="Open Sans"/>
          <w:b/>
          <w:bCs/>
          <w:sz w:val="20"/>
          <w:szCs w:val="20"/>
        </w:rPr>
        <w:t>situ</w:t>
      </w:r>
      <w:proofErr w:type="spellEnd"/>
      <w:r w:rsidR="00FF1AE2" w:rsidRPr="00FF1AE2">
        <w:rPr>
          <w:rFonts w:ascii="Open Sans" w:hAnsi="Open Sans" w:cs="Open Sans"/>
          <w:b/>
          <w:bCs/>
          <w:sz w:val="20"/>
          <w:szCs w:val="20"/>
        </w:rPr>
        <w:t xml:space="preserve"> depozice kovů</w:t>
      </w:r>
      <w:r>
        <w:rPr>
          <w:rFonts w:ascii="Open Sans" w:hAnsi="Open Sans" w:cs="Open Sans"/>
          <w:sz w:val="20"/>
          <w:szCs w:val="20"/>
        </w:rPr>
        <w:t>“</w:t>
      </w:r>
      <w:r w:rsidRPr="00180585">
        <w:rPr>
          <w:rFonts w:ascii="Open Sans" w:hAnsi="Open Sans" w:cs="Open Sans"/>
          <w:sz w:val="20"/>
          <w:szCs w:val="20"/>
        </w:rPr>
        <w:t xml:space="preserve"> </w:t>
      </w:r>
      <w:r w:rsidRPr="00C47D11">
        <w:rPr>
          <w:rFonts w:ascii="Open Sans" w:hAnsi="Open Sans" w:cs="Open Sans"/>
          <w:sz w:val="20"/>
          <w:szCs w:val="20"/>
        </w:rPr>
        <w:t xml:space="preserve">(dále jen </w:t>
      </w:r>
      <w:r w:rsidRPr="00C47D11">
        <w:rPr>
          <w:rFonts w:ascii="Open Sans" w:hAnsi="Open Sans" w:cs="Open Sans"/>
          <w:b/>
          <w:bCs/>
          <w:sz w:val="20"/>
          <w:szCs w:val="20"/>
        </w:rPr>
        <w:t>„Zadávací řízení“</w:t>
      </w:r>
      <w:r w:rsidRPr="00C47D11">
        <w:rPr>
          <w:rFonts w:ascii="Open Sans" w:hAnsi="Open Sans" w:cs="Open Sans"/>
          <w:sz w:val="20"/>
          <w:szCs w:val="20"/>
        </w:rPr>
        <w:t>)</w:t>
      </w:r>
      <w:bookmarkEnd w:id="2"/>
      <w:r w:rsidRPr="00180585">
        <w:rPr>
          <w:rFonts w:ascii="Open Sans" w:hAnsi="Open Sans" w:cs="Open Sans"/>
          <w:sz w:val="20"/>
          <w:szCs w:val="20"/>
        </w:rPr>
        <w:t xml:space="preserve"> na dod</w:t>
      </w:r>
      <w:r>
        <w:rPr>
          <w:rFonts w:ascii="Open Sans" w:hAnsi="Open Sans" w:cs="Open Sans"/>
          <w:sz w:val="20"/>
          <w:szCs w:val="20"/>
        </w:rPr>
        <w:t>ání předmětu plnění dle Smlouvy.</w:t>
      </w:r>
    </w:p>
    <w:p w14:paraId="73458CA7"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u w:val="single"/>
        </w:rPr>
      </w:pPr>
      <w:r w:rsidRPr="00371901">
        <w:rPr>
          <w:rFonts w:ascii="Open Sans" w:hAnsi="Open Sans" w:cs="Open Sans"/>
          <w:sz w:val="20"/>
          <w:szCs w:val="20"/>
        </w:rPr>
        <w:t>Výchozími podklady pro dodání předmětu plnění dle Smlouvy jsou</w:t>
      </w:r>
    </w:p>
    <w:p w14:paraId="4E31CC64"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b/>
          <w:sz w:val="20"/>
          <w:szCs w:val="20"/>
        </w:rPr>
        <w:t xml:space="preserve">Technické specifikace </w:t>
      </w:r>
      <w:r w:rsidRPr="00362E3D">
        <w:rPr>
          <w:rFonts w:ascii="Open Sans" w:hAnsi="Open Sans" w:cs="Open Sans"/>
          <w:sz w:val="20"/>
          <w:szCs w:val="20"/>
        </w:rPr>
        <w:t>předmětu</w:t>
      </w:r>
      <w:r w:rsidRPr="00371901">
        <w:rPr>
          <w:rFonts w:ascii="Open Sans" w:hAnsi="Open Sans" w:cs="Open Sans"/>
          <w:sz w:val="20"/>
          <w:szCs w:val="20"/>
        </w:rPr>
        <w:t xml:space="preserve"> plnění jako </w:t>
      </w:r>
      <w:r w:rsidRPr="00371901">
        <w:rPr>
          <w:rFonts w:ascii="Open Sans" w:hAnsi="Open Sans" w:cs="Open Sans"/>
          <w:b/>
          <w:sz w:val="20"/>
          <w:szCs w:val="20"/>
        </w:rPr>
        <w:t>Příloha č. 1</w:t>
      </w:r>
    </w:p>
    <w:p w14:paraId="677AFD8E"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Nabídka Prodávajícího podaná v rámci Zadávacího řízení v rozsahu té části, která předmět plnění technicky popisuje (dále jen „</w:t>
      </w:r>
      <w:r w:rsidRPr="00371901">
        <w:rPr>
          <w:rFonts w:ascii="Open Sans" w:hAnsi="Open Sans" w:cs="Open Sans"/>
          <w:b/>
          <w:sz w:val="20"/>
          <w:szCs w:val="20"/>
        </w:rPr>
        <w:t>Nabídka</w:t>
      </w:r>
      <w:r w:rsidRPr="00371901">
        <w:rPr>
          <w:rFonts w:ascii="Open Sans" w:hAnsi="Open Sans" w:cs="Open Sans"/>
          <w:sz w:val="20"/>
          <w:szCs w:val="20"/>
        </w:rPr>
        <w:t xml:space="preserve">“) jako </w:t>
      </w:r>
      <w:r w:rsidRPr="00371901">
        <w:rPr>
          <w:rFonts w:ascii="Open Sans" w:hAnsi="Open Sans" w:cs="Open Sans"/>
          <w:b/>
          <w:sz w:val="20"/>
          <w:szCs w:val="20"/>
        </w:rPr>
        <w:t>Příloha č. 2</w:t>
      </w:r>
      <w:r w:rsidRPr="00371901">
        <w:rPr>
          <w:rFonts w:ascii="Open Sans" w:hAnsi="Open Sans" w:cs="Open Sans"/>
          <w:sz w:val="20"/>
          <w:szCs w:val="20"/>
        </w:rPr>
        <w:t>.</w:t>
      </w:r>
    </w:p>
    <w:p w14:paraId="745E19A2" w14:textId="7D180D3F" w:rsidR="004A6AE7" w:rsidRPr="00371901" w:rsidRDefault="004A6AE7" w:rsidP="004A6AE7">
      <w:pPr>
        <w:spacing w:after="240"/>
        <w:ind w:left="567"/>
        <w:rPr>
          <w:rFonts w:ascii="Open Sans" w:hAnsi="Open Sans" w:cs="Open Sans"/>
          <w:sz w:val="20"/>
          <w:szCs w:val="20"/>
        </w:rPr>
      </w:pPr>
      <w:r w:rsidRPr="00371901">
        <w:rPr>
          <w:rFonts w:ascii="Open Sans" w:hAnsi="Open Sans" w:cs="Open Sans"/>
          <w:sz w:val="20"/>
          <w:szCs w:val="20"/>
        </w:rPr>
        <w:t xml:space="preserve">V případě kolize </w:t>
      </w:r>
      <w:r w:rsidR="00967CE1">
        <w:rPr>
          <w:rFonts w:ascii="Open Sans" w:hAnsi="Open Sans" w:cs="Open Sans"/>
          <w:sz w:val="20"/>
          <w:szCs w:val="20"/>
        </w:rPr>
        <w:t>Smlouv</w:t>
      </w:r>
      <w:r w:rsidR="000E2D95">
        <w:rPr>
          <w:rFonts w:ascii="Open Sans" w:hAnsi="Open Sans" w:cs="Open Sans"/>
          <w:sz w:val="20"/>
          <w:szCs w:val="20"/>
        </w:rPr>
        <w:t>y</w:t>
      </w:r>
      <w:r w:rsidR="0012485D">
        <w:rPr>
          <w:rFonts w:ascii="Open Sans" w:hAnsi="Open Sans" w:cs="Open Sans"/>
          <w:sz w:val="20"/>
          <w:szCs w:val="20"/>
        </w:rPr>
        <w:t xml:space="preserve"> a některé z Příloh nebo </w:t>
      </w:r>
      <w:r w:rsidRPr="00371901">
        <w:rPr>
          <w:rFonts w:ascii="Open Sans" w:hAnsi="Open Sans" w:cs="Open Sans"/>
          <w:sz w:val="20"/>
          <w:szCs w:val="20"/>
        </w:rPr>
        <w:t>Příloh Smlouvy</w:t>
      </w:r>
      <w:r w:rsidR="0012485D">
        <w:rPr>
          <w:rFonts w:ascii="Open Sans" w:hAnsi="Open Sans" w:cs="Open Sans"/>
          <w:sz w:val="20"/>
          <w:szCs w:val="20"/>
        </w:rPr>
        <w:t xml:space="preserve"> navzájem</w:t>
      </w:r>
      <w:r w:rsidRPr="00371901">
        <w:rPr>
          <w:rFonts w:ascii="Open Sans" w:hAnsi="Open Sans" w:cs="Open Sans"/>
          <w:sz w:val="20"/>
          <w:szCs w:val="20"/>
        </w:rPr>
        <w:t xml:space="preserve"> má přednost technický požadavek vyšší úrovně a jakosti</w:t>
      </w:r>
      <w:r>
        <w:rPr>
          <w:rFonts w:ascii="Open Sans" w:hAnsi="Open Sans" w:cs="Open Sans"/>
          <w:sz w:val="20"/>
          <w:szCs w:val="20"/>
        </w:rPr>
        <w:t xml:space="preserve"> nebo ustanovení výhodnější pro Kupujícího</w:t>
      </w:r>
      <w:r w:rsidRPr="00371901">
        <w:rPr>
          <w:rFonts w:ascii="Open Sans" w:hAnsi="Open Sans" w:cs="Open Sans"/>
          <w:sz w:val="20"/>
          <w:szCs w:val="20"/>
        </w:rPr>
        <w:t>.</w:t>
      </w:r>
    </w:p>
    <w:p w14:paraId="590A4F04"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prohlašuje, že disponuje veškerými odbornými předpoklady potřebnými pro dodání předmětu plnění, k činnosti dle Smlouvy je oprávněn a na jeho straně neexistují žádné překážky, které by mu bránily předmět plnění dle Smlouvy dodat.</w:t>
      </w:r>
    </w:p>
    <w:p w14:paraId="633DDE7B"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u w:val="single"/>
        </w:rPr>
      </w:pPr>
      <w:bookmarkStart w:id="3" w:name="_Ref402879116"/>
      <w:r w:rsidRPr="00371901">
        <w:rPr>
          <w:rFonts w:ascii="Open Sans" w:hAnsi="Open Sans" w:cs="Open Sans"/>
          <w:sz w:val="20"/>
          <w:szCs w:val="20"/>
        </w:rPr>
        <w:t xml:space="preserve">Prodávající bere na vědomí, že dodání předmětu plnění ve stanovené době a kvalitě, jak vyplývá z Příloh č. 1 a 2 Smlouvy (včetně předání a vyúčtování), je pro Kupujícího zásadní. V případě, že Prodávající nesplní smluvní požadavky, může Kupujícímu vzniknout škoda. </w:t>
      </w:r>
      <w:bookmarkEnd w:id="3"/>
    </w:p>
    <w:p w14:paraId="64330DA4"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sz w:val="20"/>
          <w:szCs w:val="20"/>
          <w:u w:val="single"/>
        </w:rPr>
        <w:t>PŘEDMĚT</w:t>
      </w:r>
      <w:r w:rsidRPr="00371901">
        <w:rPr>
          <w:rFonts w:ascii="Open Sans" w:hAnsi="Open Sans" w:cs="Open Sans"/>
          <w:b/>
          <w:bCs/>
          <w:sz w:val="20"/>
          <w:szCs w:val="20"/>
          <w:u w:val="single"/>
        </w:rPr>
        <w:t xml:space="preserve"> SMLOUVY </w:t>
      </w:r>
    </w:p>
    <w:p w14:paraId="159F4417" w14:textId="145DF455"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Předmětem této Smlouvy je závazek Prodávajícího</w:t>
      </w:r>
      <w:r w:rsidRPr="00371901">
        <w:rPr>
          <w:rFonts w:ascii="Open Sans" w:hAnsi="Open Sans" w:cs="Open Sans"/>
          <w:bCs/>
          <w:sz w:val="20"/>
          <w:szCs w:val="20"/>
        </w:rPr>
        <w:t xml:space="preserve"> </w:t>
      </w:r>
      <w:r w:rsidR="00495749">
        <w:rPr>
          <w:rFonts w:ascii="Open Sans" w:hAnsi="Open Sans" w:cs="Open Sans"/>
          <w:sz w:val="20"/>
          <w:szCs w:val="20"/>
        </w:rPr>
        <w:t xml:space="preserve">dodat </w:t>
      </w:r>
      <w:r w:rsidR="00495749" w:rsidRPr="00371901">
        <w:rPr>
          <w:rFonts w:ascii="Open Sans" w:hAnsi="Open Sans" w:cs="Open Sans"/>
          <w:sz w:val="20"/>
          <w:szCs w:val="20"/>
        </w:rPr>
        <w:t xml:space="preserve"> </w:t>
      </w:r>
      <w:r w:rsidRPr="00371901">
        <w:rPr>
          <w:rFonts w:ascii="Open Sans" w:hAnsi="Open Sans" w:cs="Open Sans"/>
          <w:sz w:val="20"/>
          <w:szCs w:val="20"/>
        </w:rPr>
        <w:t xml:space="preserve">Kupujícímu </w:t>
      </w:r>
    </w:p>
    <w:p w14:paraId="7CFF421F" w14:textId="4A3512CB" w:rsidR="004A6AE7" w:rsidRPr="00FB44AF" w:rsidRDefault="00FF1AE2" w:rsidP="004A6AE7">
      <w:pPr>
        <w:pStyle w:val="Odstavecseseznamem1"/>
        <w:spacing w:after="240"/>
        <w:jc w:val="both"/>
        <w:rPr>
          <w:rFonts w:ascii="Open Sans" w:hAnsi="Open Sans" w:cs="Open Sans"/>
          <w:b/>
          <w:sz w:val="20"/>
          <w:szCs w:val="20"/>
        </w:rPr>
      </w:pPr>
      <w:proofErr w:type="spellStart"/>
      <w:r>
        <w:rPr>
          <w:rFonts w:ascii="Open Sans" w:hAnsi="Open Sans" w:cs="Open Sans"/>
          <w:b/>
          <w:bCs/>
          <w:sz w:val="20"/>
          <w:szCs w:val="20"/>
        </w:rPr>
        <w:t>n</w:t>
      </w:r>
      <w:r w:rsidR="005F5555" w:rsidRPr="005F5555">
        <w:rPr>
          <w:rFonts w:ascii="Open Sans" w:hAnsi="Open Sans" w:cs="Open Sans"/>
          <w:b/>
          <w:bCs/>
          <w:sz w:val="20"/>
          <w:szCs w:val="20"/>
        </w:rPr>
        <w:t>anofabrikační</w:t>
      </w:r>
      <w:proofErr w:type="spellEnd"/>
      <w:r w:rsidR="005F5555" w:rsidRPr="005F5555">
        <w:rPr>
          <w:rFonts w:ascii="Open Sans" w:hAnsi="Open Sans" w:cs="Open Sans"/>
          <w:b/>
          <w:bCs/>
          <w:sz w:val="20"/>
          <w:szCs w:val="20"/>
        </w:rPr>
        <w:t xml:space="preserve"> systém kombinující elektronovou mikroskopii a obrábění iontovým svazkem s možností in-</w:t>
      </w:r>
      <w:proofErr w:type="spellStart"/>
      <w:r w:rsidR="005F5555" w:rsidRPr="005F5555">
        <w:rPr>
          <w:rFonts w:ascii="Open Sans" w:hAnsi="Open Sans" w:cs="Open Sans"/>
          <w:b/>
          <w:bCs/>
          <w:sz w:val="20"/>
          <w:szCs w:val="20"/>
        </w:rPr>
        <w:t>situ</w:t>
      </w:r>
      <w:proofErr w:type="spellEnd"/>
      <w:r w:rsidR="005F5555" w:rsidRPr="005F5555">
        <w:rPr>
          <w:rFonts w:ascii="Open Sans" w:hAnsi="Open Sans" w:cs="Open Sans"/>
          <w:b/>
          <w:bCs/>
          <w:sz w:val="20"/>
          <w:szCs w:val="20"/>
        </w:rPr>
        <w:t xml:space="preserve"> depozice kovů</w:t>
      </w:r>
    </w:p>
    <w:p w14:paraId="24E78297" w14:textId="70327CDA" w:rsidR="004A6AE7" w:rsidRPr="00371901" w:rsidRDefault="004A6AE7" w:rsidP="004A6AE7">
      <w:pPr>
        <w:pStyle w:val="Odstavecseseznamem1"/>
        <w:spacing w:after="240"/>
        <w:ind w:left="567"/>
        <w:jc w:val="both"/>
        <w:rPr>
          <w:rFonts w:ascii="Open Sans" w:hAnsi="Open Sans" w:cs="Open Sans"/>
          <w:bCs/>
          <w:sz w:val="20"/>
          <w:szCs w:val="20"/>
        </w:rPr>
      </w:pPr>
      <w:r w:rsidRPr="00371901">
        <w:rPr>
          <w:rFonts w:ascii="Open Sans" w:hAnsi="Open Sans" w:cs="Open Sans"/>
          <w:sz w:val="20"/>
          <w:szCs w:val="20"/>
        </w:rPr>
        <w:t>specifikovan</w:t>
      </w:r>
      <w:r w:rsidR="009F3649">
        <w:rPr>
          <w:rFonts w:ascii="Open Sans" w:hAnsi="Open Sans" w:cs="Open Sans"/>
          <w:sz w:val="20"/>
          <w:szCs w:val="20"/>
        </w:rPr>
        <w:t>ý</w:t>
      </w:r>
      <w:r w:rsidR="00495749">
        <w:rPr>
          <w:rFonts w:ascii="Open Sans" w:hAnsi="Open Sans" w:cs="Open Sans"/>
          <w:sz w:val="20"/>
          <w:szCs w:val="20"/>
        </w:rPr>
        <w:t xml:space="preserve"> </w:t>
      </w:r>
      <w:r w:rsidRPr="00371901">
        <w:rPr>
          <w:rFonts w:ascii="Open Sans" w:hAnsi="Open Sans" w:cs="Open Sans"/>
          <w:sz w:val="20"/>
          <w:szCs w:val="20"/>
        </w:rPr>
        <w:t xml:space="preserve">v Přílohách č. 1 a 2 této Smlouvy (dále jen </w:t>
      </w:r>
      <w:r w:rsidRPr="00371901">
        <w:rPr>
          <w:rFonts w:ascii="Open Sans" w:hAnsi="Open Sans" w:cs="Open Sans"/>
          <w:b/>
          <w:sz w:val="20"/>
          <w:szCs w:val="20"/>
        </w:rPr>
        <w:t>„</w:t>
      </w:r>
      <w:r w:rsidRPr="00082C91">
        <w:rPr>
          <w:rFonts w:ascii="Open Sans" w:hAnsi="Open Sans" w:cs="Open Sans"/>
          <w:b/>
          <w:bCs/>
          <w:sz w:val="20"/>
          <w:szCs w:val="20"/>
          <w:lang w:eastAsia="en-US"/>
        </w:rPr>
        <w:t>Zařízení</w:t>
      </w:r>
      <w:r w:rsidRPr="00371901">
        <w:rPr>
          <w:rFonts w:ascii="Open Sans" w:hAnsi="Open Sans" w:cs="Open Sans"/>
          <w:b/>
          <w:sz w:val="20"/>
          <w:szCs w:val="20"/>
        </w:rPr>
        <w:t>“</w:t>
      </w:r>
      <w:r w:rsidRPr="00371901">
        <w:rPr>
          <w:rFonts w:ascii="Open Sans" w:hAnsi="Open Sans" w:cs="Open Sans"/>
          <w:sz w:val="20"/>
          <w:szCs w:val="20"/>
        </w:rPr>
        <w:t>)</w:t>
      </w:r>
      <w:r>
        <w:rPr>
          <w:rFonts w:ascii="Open Sans" w:hAnsi="Open Sans" w:cs="Open Sans"/>
          <w:sz w:val="20"/>
          <w:szCs w:val="20"/>
        </w:rPr>
        <w:t xml:space="preserve"> a</w:t>
      </w:r>
      <w:r w:rsidRPr="00371901">
        <w:rPr>
          <w:rFonts w:ascii="Open Sans" w:hAnsi="Open Sans" w:cs="Open Sans"/>
          <w:sz w:val="20"/>
          <w:szCs w:val="20"/>
        </w:rPr>
        <w:t xml:space="preserve"> převést na Kupujícího vlastnické právo k</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a </w:t>
      </w:r>
      <w:r>
        <w:rPr>
          <w:rFonts w:ascii="Open Sans" w:hAnsi="Open Sans" w:cs="Open Sans"/>
          <w:sz w:val="20"/>
          <w:szCs w:val="20"/>
        </w:rPr>
        <w:t xml:space="preserve">závazek </w:t>
      </w:r>
      <w:r w:rsidRPr="00371901">
        <w:rPr>
          <w:rFonts w:ascii="Open Sans" w:hAnsi="Open Sans" w:cs="Open Sans"/>
          <w:sz w:val="20"/>
          <w:szCs w:val="20"/>
        </w:rPr>
        <w:t>Kupující</w:t>
      </w:r>
      <w:r>
        <w:rPr>
          <w:rFonts w:ascii="Open Sans" w:hAnsi="Open Sans" w:cs="Open Sans"/>
          <w:sz w:val="20"/>
          <w:szCs w:val="20"/>
        </w:rPr>
        <w:t xml:space="preserve">ho </w:t>
      </w:r>
      <w:r>
        <w:rPr>
          <w:rFonts w:ascii="Open Sans" w:hAnsi="Open Sans" w:cs="Open Sans"/>
          <w:sz w:val="20"/>
          <w:szCs w:val="20"/>
          <w:lang w:eastAsia="en-US"/>
        </w:rPr>
        <w:t>Zařízení</w:t>
      </w:r>
      <w:r w:rsidRPr="00371901">
        <w:rPr>
          <w:rFonts w:ascii="Open Sans" w:hAnsi="Open Sans" w:cs="Open Sans"/>
          <w:sz w:val="20"/>
          <w:szCs w:val="20"/>
        </w:rPr>
        <w:t xml:space="preserve"> </w:t>
      </w:r>
      <w:r w:rsidR="00495749">
        <w:rPr>
          <w:rFonts w:ascii="Open Sans" w:hAnsi="Open Sans" w:cs="Open Sans"/>
          <w:sz w:val="20"/>
          <w:szCs w:val="20"/>
        </w:rPr>
        <w:t xml:space="preserve">převzít a </w:t>
      </w:r>
      <w:r w:rsidRPr="00371901">
        <w:rPr>
          <w:rFonts w:ascii="Open Sans" w:hAnsi="Open Sans" w:cs="Open Sans"/>
          <w:sz w:val="20"/>
          <w:szCs w:val="20"/>
        </w:rPr>
        <w:t>zaplatit Prodávajícímu</w:t>
      </w:r>
      <w:r w:rsidR="00495749">
        <w:rPr>
          <w:rFonts w:ascii="Open Sans" w:hAnsi="Open Sans" w:cs="Open Sans"/>
          <w:sz w:val="20"/>
          <w:szCs w:val="20"/>
        </w:rPr>
        <w:t xml:space="preserve"> </w:t>
      </w:r>
      <w:r w:rsidRPr="00371901">
        <w:rPr>
          <w:rFonts w:ascii="Open Sans" w:hAnsi="Open Sans" w:cs="Open Sans"/>
          <w:sz w:val="20"/>
          <w:szCs w:val="20"/>
        </w:rPr>
        <w:t>sjednanou cenu.</w:t>
      </w:r>
    </w:p>
    <w:p w14:paraId="6089A3FC"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Součástí plnění je:</w:t>
      </w:r>
    </w:p>
    <w:p w14:paraId="43E2AEC7" w14:textId="6A4A11FF" w:rsidR="00D60D2E" w:rsidRPr="0085366D" w:rsidRDefault="000B7B55" w:rsidP="00F1647E">
      <w:pPr>
        <w:pStyle w:val="Odstavecseseznamem1"/>
        <w:numPr>
          <w:ilvl w:val="2"/>
          <w:numId w:val="1"/>
        </w:numPr>
        <w:spacing w:after="240"/>
        <w:jc w:val="both"/>
        <w:rPr>
          <w:rFonts w:ascii="Open Sans" w:hAnsi="Open Sans" w:cs="Open Sans"/>
          <w:sz w:val="20"/>
          <w:szCs w:val="20"/>
        </w:rPr>
      </w:pPr>
      <w:bookmarkStart w:id="4" w:name="_Ref381968903"/>
      <w:r>
        <w:rPr>
          <w:rFonts w:ascii="Open Sans" w:hAnsi="Open Sans" w:cs="Open Sans"/>
          <w:sz w:val="20"/>
          <w:szCs w:val="20"/>
        </w:rPr>
        <w:t>p</w:t>
      </w:r>
      <w:r w:rsidR="00D60D2E" w:rsidRPr="00D60D2E">
        <w:rPr>
          <w:rFonts w:ascii="Open Sans" w:hAnsi="Open Sans" w:cs="Open Sans"/>
          <w:sz w:val="20"/>
          <w:szCs w:val="20"/>
        </w:rPr>
        <w:t xml:space="preserve">ředložení seznamu </w:t>
      </w:r>
      <w:r w:rsidR="00797DAC">
        <w:rPr>
          <w:rFonts w:ascii="Open Sans" w:hAnsi="Open Sans" w:cs="Open Sans"/>
          <w:sz w:val="20"/>
          <w:szCs w:val="20"/>
        </w:rPr>
        <w:t>s technickými</w:t>
      </w:r>
      <w:r w:rsidR="00D60D2E" w:rsidRPr="00D60D2E">
        <w:rPr>
          <w:rFonts w:ascii="Open Sans" w:hAnsi="Open Sans" w:cs="Open Sans"/>
          <w:sz w:val="20"/>
          <w:szCs w:val="20"/>
        </w:rPr>
        <w:t xml:space="preserve"> podmínk</w:t>
      </w:r>
      <w:r w:rsidR="00797DAC">
        <w:rPr>
          <w:rFonts w:ascii="Open Sans" w:hAnsi="Open Sans" w:cs="Open Sans"/>
          <w:sz w:val="20"/>
          <w:szCs w:val="20"/>
        </w:rPr>
        <w:t>ami</w:t>
      </w:r>
      <w:r w:rsidR="00D60D2E" w:rsidRPr="00D60D2E">
        <w:rPr>
          <w:rFonts w:ascii="Open Sans" w:hAnsi="Open Sans" w:cs="Open Sans"/>
          <w:sz w:val="20"/>
          <w:szCs w:val="20"/>
        </w:rPr>
        <w:t xml:space="preserve">, </w:t>
      </w:r>
      <w:r w:rsidR="00C840BB">
        <w:rPr>
          <w:rFonts w:ascii="Open Sans" w:hAnsi="Open Sans" w:cs="Open Sans"/>
          <w:sz w:val="20"/>
          <w:szCs w:val="20"/>
        </w:rPr>
        <w:t>které musí spl</w:t>
      </w:r>
      <w:r w:rsidR="00800E2F">
        <w:rPr>
          <w:rFonts w:ascii="Open Sans" w:hAnsi="Open Sans" w:cs="Open Sans"/>
          <w:sz w:val="20"/>
          <w:szCs w:val="20"/>
        </w:rPr>
        <w:t>ňovat prostory, ve kterých</w:t>
      </w:r>
      <w:r w:rsidR="00F1647E">
        <w:rPr>
          <w:rFonts w:ascii="Open Sans" w:hAnsi="Open Sans" w:cs="Open Sans"/>
          <w:sz w:val="20"/>
          <w:szCs w:val="20"/>
        </w:rPr>
        <w:t xml:space="preserve"> b</w:t>
      </w:r>
      <w:r w:rsidR="00F1647E" w:rsidRPr="0085366D">
        <w:rPr>
          <w:rFonts w:ascii="Open Sans" w:hAnsi="Open Sans" w:cs="Open Sans"/>
          <w:sz w:val="20"/>
          <w:szCs w:val="20"/>
        </w:rPr>
        <w:t>ude Zařízení</w:t>
      </w:r>
      <w:r w:rsidR="00D60D2E" w:rsidRPr="0085366D">
        <w:rPr>
          <w:rFonts w:ascii="Open Sans" w:hAnsi="Open Sans" w:cs="Open Sans"/>
          <w:sz w:val="20"/>
          <w:szCs w:val="20"/>
        </w:rPr>
        <w:t xml:space="preserve"> instal</w:t>
      </w:r>
      <w:r w:rsidR="00F1647E" w:rsidRPr="0085366D">
        <w:rPr>
          <w:rFonts w:ascii="Open Sans" w:hAnsi="Open Sans" w:cs="Open Sans"/>
          <w:sz w:val="20"/>
          <w:szCs w:val="20"/>
        </w:rPr>
        <w:t>ováno a provozováno</w:t>
      </w:r>
      <w:r w:rsidR="00D60D2E" w:rsidRPr="0085366D">
        <w:rPr>
          <w:rFonts w:ascii="Open Sans" w:hAnsi="Open Sans" w:cs="Open Sans"/>
          <w:sz w:val="20"/>
          <w:szCs w:val="20"/>
        </w:rPr>
        <w:t>;</w:t>
      </w:r>
    </w:p>
    <w:p w14:paraId="7EE7BB16" w14:textId="6210483B" w:rsidR="00D60D2E" w:rsidRPr="0085366D" w:rsidRDefault="00D60D2E" w:rsidP="00D60D2E">
      <w:pPr>
        <w:pStyle w:val="Odstavecseseznamem1"/>
        <w:numPr>
          <w:ilvl w:val="2"/>
          <w:numId w:val="1"/>
        </w:numPr>
        <w:spacing w:after="240"/>
        <w:jc w:val="both"/>
        <w:rPr>
          <w:rFonts w:ascii="Open Sans" w:hAnsi="Open Sans" w:cs="Open Sans"/>
          <w:sz w:val="20"/>
          <w:szCs w:val="20"/>
        </w:rPr>
      </w:pPr>
      <w:r w:rsidRPr="0085366D">
        <w:rPr>
          <w:rFonts w:ascii="Open Sans" w:hAnsi="Open Sans" w:cs="Open Sans"/>
          <w:sz w:val="20"/>
          <w:szCs w:val="20"/>
        </w:rPr>
        <w:t xml:space="preserve">ověření </w:t>
      </w:r>
      <w:r w:rsidR="009F6BB1" w:rsidRPr="0085366D">
        <w:rPr>
          <w:rFonts w:ascii="Open Sans" w:hAnsi="Open Sans" w:cs="Open Sans"/>
          <w:sz w:val="20"/>
          <w:szCs w:val="20"/>
        </w:rPr>
        <w:t>základní</w:t>
      </w:r>
      <w:r w:rsidRPr="0085366D">
        <w:rPr>
          <w:rFonts w:ascii="Open Sans" w:hAnsi="Open Sans" w:cs="Open Sans"/>
          <w:sz w:val="20"/>
          <w:szCs w:val="20"/>
        </w:rPr>
        <w:t xml:space="preserve"> funkčnosti</w:t>
      </w:r>
      <w:r w:rsidR="009F6BB1" w:rsidRPr="0085366D">
        <w:rPr>
          <w:rFonts w:ascii="Open Sans" w:hAnsi="Open Sans" w:cs="Open Sans"/>
          <w:sz w:val="20"/>
          <w:szCs w:val="20"/>
        </w:rPr>
        <w:t xml:space="preserve"> Zařízení</w:t>
      </w:r>
      <w:r w:rsidRPr="0085366D">
        <w:rPr>
          <w:rFonts w:ascii="Open Sans" w:hAnsi="Open Sans" w:cs="Open Sans"/>
          <w:sz w:val="20"/>
          <w:szCs w:val="20"/>
        </w:rPr>
        <w:t xml:space="preserve"> před zahájením </w:t>
      </w:r>
      <w:r w:rsidR="009F6BB1" w:rsidRPr="0085366D">
        <w:rPr>
          <w:rFonts w:ascii="Open Sans" w:hAnsi="Open Sans" w:cs="Open Sans"/>
          <w:sz w:val="20"/>
          <w:szCs w:val="20"/>
        </w:rPr>
        <w:t xml:space="preserve">jeho </w:t>
      </w:r>
      <w:r w:rsidRPr="0085366D">
        <w:rPr>
          <w:rFonts w:ascii="Open Sans" w:hAnsi="Open Sans" w:cs="Open Sans"/>
          <w:sz w:val="20"/>
          <w:szCs w:val="20"/>
        </w:rPr>
        <w:t xml:space="preserve">přepravy do místa plnění; </w:t>
      </w:r>
      <w:r w:rsidR="00107E63" w:rsidRPr="0085366D">
        <w:rPr>
          <w:rFonts w:ascii="Open Sans" w:hAnsi="Open Sans" w:cs="Open Sans"/>
          <w:sz w:val="20"/>
          <w:szCs w:val="20"/>
        </w:rPr>
        <w:t xml:space="preserve">základní </w:t>
      </w:r>
      <w:r w:rsidRPr="0085366D">
        <w:rPr>
          <w:rFonts w:ascii="Open Sans" w:hAnsi="Open Sans" w:cs="Open Sans"/>
          <w:sz w:val="20"/>
          <w:szCs w:val="20"/>
        </w:rPr>
        <w:t xml:space="preserve">funkčnost Zařízení se </w:t>
      </w:r>
      <w:proofErr w:type="gramStart"/>
      <w:r w:rsidRPr="0085366D">
        <w:rPr>
          <w:rFonts w:ascii="Open Sans" w:hAnsi="Open Sans" w:cs="Open Sans"/>
          <w:sz w:val="20"/>
          <w:szCs w:val="20"/>
        </w:rPr>
        <w:t>ově</w:t>
      </w:r>
      <w:r w:rsidR="00515DF1" w:rsidRPr="0085366D">
        <w:rPr>
          <w:rFonts w:ascii="Open Sans" w:hAnsi="Open Sans" w:cs="Open Sans"/>
          <w:sz w:val="20"/>
          <w:szCs w:val="20"/>
        </w:rPr>
        <w:t>ří</w:t>
      </w:r>
      <w:proofErr w:type="gramEnd"/>
      <w:r w:rsidRPr="0085366D">
        <w:rPr>
          <w:rFonts w:ascii="Open Sans" w:hAnsi="Open Sans" w:cs="Open Sans"/>
          <w:sz w:val="20"/>
          <w:szCs w:val="20"/>
        </w:rPr>
        <w:t xml:space="preserve"> provedením tovární zkoušky (dále jen „</w:t>
      </w:r>
      <w:r w:rsidR="00B94DAB" w:rsidRPr="0085366D">
        <w:rPr>
          <w:rFonts w:ascii="Open Sans" w:hAnsi="Open Sans" w:cs="Open Sans"/>
          <w:sz w:val="20"/>
          <w:szCs w:val="20"/>
        </w:rPr>
        <w:t>TZ</w:t>
      </w:r>
      <w:r w:rsidRPr="0085366D">
        <w:rPr>
          <w:rFonts w:ascii="Open Sans" w:hAnsi="Open Sans" w:cs="Open Sans"/>
          <w:sz w:val="20"/>
          <w:szCs w:val="20"/>
        </w:rPr>
        <w:t xml:space="preserve">“); TZ </w:t>
      </w:r>
      <w:r w:rsidRPr="0085366D">
        <w:rPr>
          <w:rFonts w:ascii="Open Sans" w:hAnsi="Open Sans" w:cs="Open Sans"/>
          <w:sz w:val="20"/>
          <w:szCs w:val="20"/>
        </w:rPr>
        <w:lastRenderedPageBreak/>
        <w:t>musí zahrnovat minimálně:</w:t>
      </w:r>
      <w:r w:rsidR="0085341E" w:rsidRPr="0085366D">
        <w:rPr>
          <w:rFonts w:ascii="Open Sans" w:hAnsi="Open Sans" w:cs="Open Sans"/>
          <w:sz w:val="20"/>
          <w:szCs w:val="20"/>
        </w:rPr>
        <w:t xml:space="preserve"> </w:t>
      </w:r>
    </w:p>
    <w:p w14:paraId="270EEE9E" w14:textId="68E72996" w:rsidR="0085341E" w:rsidRPr="0085366D" w:rsidRDefault="005123CA" w:rsidP="005123CA">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rezentaci všech hardwarových součástí </w:t>
      </w:r>
      <w:r>
        <w:rPr>
          <w:rFonts w:ascii="Open Sans" w:hAnsi="Open Sans" w:cs="Open Sans"/>
          <w:sz w:val="20"/>
          <w:szCs w:val="20"/>
        </w:rPr>
        <w:t>Z</w:t>
      </w:r>
      <w:r w:rsidR="0085341E" w:rsidRPr="0085366D">
        <w:rPr>
          <w:rFonts w:ascii="Open Sans" w:hAnsi="Open Sans" w:cs="Open Sans"/>
          <w:sz w:val="20"/>
          <w:szCs w:val="20"/>
        </w:rPr>
        <w:t>ařízení specifikovaných a přislíbených v Přílo</w:t>
      </w:r>
      <w:r>
        <w:rPr>
          <w:rFonts w:ascii="Open Sans" w:hAnsi="Open Sans" w:cs="Open Sans"/>
          <w:sz w:val="20"/>
          <w:szCs w:val="20"/>
        </w:rPr>
        <w:t>hách</w:t>
      </w:r>
      <w:r w:rsidR="0085341E" w:rsidRPr="0085366D">
        <w:rPr>
          <w:rFonts w:ascii="Open Sans" w:hAnsi="Open Sans" w:cs="Open Sans"/>
          <w:sz w:val="20"/>
          <w:szCs w:val="20"/>
        </w:rPr>
        <w:t xml:space="preserve"> č. 1</w:t>
      </w:r>
      <w:r>
        <w:rPr>
          <w:rFonts w:ascii="Open Sans" w:hAnsi="Open Sans" w:cs="Open Sans"/>
          <w:sz w:val="20"/>
          <w:szCs w:val="20"/>
        </w:rPr>
        <w:t xml:space="preserve"> a 2</w:t>
      </w:r>
      <w:r w:rsidR="0085341E" w:rsidRPr="0085366D">
        <w:rPr>
          <w:rFonts w:ascii="Open Sans" w:hAnsi="Open Sans" w:cs="Open Sans"/>
          <w:sz w:val="20"/>
          <w:szCs w:val="20"/>
        </w:rPr>
        <w:t xml:space="preserve"> této </w:t>
      </w:r>
      <w:r>
        <w:rPr>
          <w:rFonts w:ascii="Open Sans" w:hAnsi="Open Sans" w:cs="Open Sans"/>
          <w:sz w:val="20"/>
          <w:szCs w:val="20"/>
        </w:rPr>
        <w:t>S</w:t>
      </w:r>
      <w:r w:rsidR="0085341E" w:rsidRPr="0085366D">
        <w:rPr>
          <w:rFonts w:ascii="Open Sans" w:hAnsi="Open Sans" w:cs="Open Sans"/>
          <w:sz w:val="20"/>
          <w:szCs w:val="20"/>
        </w:rPr>
        <w:t>mlouvy</w:t>
      </w:r>
      <w:r>
        <w:rPr>
          <w:rFonts w:ascii="Open Sans" w:hAnsi="Open Sans" w:cs="Open Sans"/>
          <w:sz w:val="20"/>
          <w:szCs w:val="20"/>
        </w:rPr>
        <w:t>, a</w:t>
      </w:r>
      <w:r w:rsidR="0085341E" w:rsidRPr="0085366D">
        <w:rPr>
          <w:rFonts w:ascii="Open Sans" w:hAnsi="Open Sans" w:cs="Open Sans"/>
          <w:sz w:val="20"/>
          <w:szCs w:val="20"/>
        </w:rPr>
        <w:t xml:space="preserve"> to ať už jsou součástí </w:t>
      </w:r>
      <w:r w:rsidR="009E42F7">
        <w:rPr>
          <w:rFonts w:ascii="Open Sans" w:hAnsi="Open Sans" w:cs="Open Sans"/>
          <w:sz w:val="20"/>
          <w:szCs w:val="20"/>
        </w:rPr>
        <w:t>Z</w:t>
      </w:r>
      <w:r w:rsidR="0085341E" w:rsidRPr="0085366D">
        <w:rPr>
          <w:rFonts w:ascii="Open Sans" w:hAnsi="Open Sans" w:cs="Open Sans"/>
          <w:sz w:val="20"/>
          <w:szCs w:val="20"/>
        </w:rPr>
        <w:t>ařízení tak</w:t>
      </w:r>
      <w:r w:rsidR="009E42F7">
        <w:rPr>
          <w:rFonts w:ascii="Open Sans" w:hAnsi="Open Sans" w:cs="Open Sans"/>
          <w:sz w:val="20"/>
          <w:szCs w:val="20"/>
        </w:rPr>
        <w:t>,</w:t>
      </w:r>
      <w:r w:rsidR="0085341E" w:rsidRPr="0085366D">
        <w:rPr>
          <w:rFonts w:ascii="Open Sans" w:hAnsi="Open Sans" w:cs="Open Sans"/>
          <w:sz w:val="20"/>
          <w:szCs w:val="20"/>
        </w:rPr>
        <w:t xml:space="preserve"> jak je připraveno k</w:t>
      </w:r>
      <w:r w:rsidR="009E42F7">
        <w:rPr>
          <w:rFonts w:ascii="Open Sans" w:hAnsi="Open Sans" w:cs="Open Sans"/>
          <w:sz w:val="20"/>
          <w:szCs w:val="20"/>
        </w:rPr>
        <w:t> </w:t>
      </w:r>
      <w:r w:rsidR="0085341E" w:rsidRPr="0085366D">
        <w:rPr>
          <w:rFonts w:ascii="Open Sans" w:hAnsi="Open Sans" w:cs="Open Sans"/>
          <w:sz w:val="20"/>
          <w:szCs w:val="20"/>
        </w:rPr>
        <w:t>přepravě</w:t>
      </w:r>
      <w:r w:rsidR="009E42F7">
        <w:rPr>
          <w:rFonts w:ascii="Open Sans" w:hAnsi="Open Sans" w:cs="Open Sans"/>
          <w:sz w:val="20"/>
          <w:szCs w:val="20"/>
        </w:rPr>
        <w:t>,</w:t>
      </w:r>
      <w:r w:rsidR="0085341E" w:rsidRPr="0085366D">
        <w:rPr>
          <w:rFonts w:ascii="Open Sans" w:hAnsi="Open Sans" w:cs="Open Sans"/>
          <w:sz w:val="20"/>
          <w:szCs w:val="20"/>
        </w:rPr>
        <w:t xml:space="preserve"> anebo</w:t>
      </w:r>
      <w:r w:rsidR="00BA573C">
        <w:rPr>
          <w:rFonts w:ascii="Open Sans" w:hAnsi="Open Sans" w:cs="Open Sans"/>
          <w:sz w:val="20"/>
          <w:szCs w:val="20"/>
        </w:rPr>
        <w:t xml:space="preserve"> samostatný</w:t>
      </w:r>
      <w:r w:rsidR="005E0E36">
        <w:rPr>
          <w:rFonts w:ascii="Open Sans" w:hAnsi="Open Sans" w:cs="Open Sans"/>
          <w:sz w:val="20"/>
          <w:szCs w:val="20"/>
        </w:rPr>
        <w:t>mi</w:t>
      </w:r>
      <w:r w:rsidR="00BA573C">
        <w:rPr>
          <w:rFonts w:ascii="Open Sans" w:hAnsi="Open Sans" w:cs="Open Sans"/>
          <w:sz w:val="20"/>
          <w:szCs w:val="20"/>
        </w:rPr>
        <w:t xml:space="preserve"> část</w:t>
      </w:r>
      <w:r w:rsidR="00802480">
        <w:rPr>
          <w:rFonts w:ascii="Open Sans" w:hAnsi="Open Sans" w:cs="Open Sans"/>
          <w:sz w:val="20"/>
          <w:szCs w:val="20"/>
        </w:rPr>
        <w:t>mi</w:t>
      </w:r>
      <w:r w:rsidR="005E0E36">
        <w:rPr>
          <w:rFonts w:ascii="Open Sans" w:hAnsi="Open Sans" w:cs="Open Sans"/>
          <w:sz w:val="20"/>
          <w:szCs w:val="20"/>
        </w:rPr>
        <w:t>, které</w:t>
      </w:r>
      <w:r w:rsidR="0085341E" w:rsidRPr="0085366D">
        <w:rPr>
          <w:rFonts w:ascii="Open Sans" w:hAnsi="Open Sans" w:cs="Open Sans"/>
          <w:sz w:val="20"/>
          <w:szCs w:val="20"/>
        </w:rPr>
        <w:t xml:space="preserve"> budo</w:t>
      </w:r>
      <w:r w:rsidR="00802480">
        <w:rPr>
          <w:rFonts w:ascii="Open Sans" w:hAnsi="Open Sans" w:cs="Open Sans"/>
          <w:sz w:val="20"/>
          <w:szCs w:val="20"/>
        </w:rPr>
        <w:t>u</w:t>
      </w:r>
      <w:r w:rsidR="0085341E" w:rsidRPr="0085366D">
        <w:rPr>
          <w:rFonts w:ascii="Open Sans" w:hAnsi="Open Sans" w:cs="Open Sans"/>
          <w:sz w:val="20"/>
          <w:szCs w:val="20"/>
        </w:rPr>
        <w:t xml:space="preserve"> dodatečně doinstalovány v místě instalace; </w:t>
      </w:r>
    </w:p>
    <w:p w14:paraId="02E4F6B9" w14:textId="783E65E4" w:rsidR="0085341E" w:rsidRPr="0085366D" w:rsidRDefault="00802480" w:rsidP="00802480">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ředložení dokumentace, která potvrzuje funkcionalitu všech softwarových funkcí </w:t>
      </w:r>
      <w:r>
        <w:rPr>
          <w:rFonts w:ascii="Open Sans" w:hAnsi="Open Sans" w:cs="Open Sans"/>
          <w:sz w:val="20"/>
          <w:szCs w:val="20"/>
        </w:rPr>
        <w:t>Z</w:t>
      </w:r>
      <w:r w:rsidR="0085341E" w:rsidRPr="0085366D">
        <w:rPr>
          <w:rFonts w:ascii="Open Sans" w:hAnsi="Open Sans" w:cs="Open Sans"/>
          <w:sz w:val="20"/>
          <w:szCs w:val="20"/>
        </w:rPr>
        <w:t>ařízení a jejich rozsah, dle specifikace a příslibu v Přílo</w:t>
      </w:r>
      <w:r w:rsidR="00EC65CA">
        <w:rPr>
          <w:rFonts w:ascii="Open Sans" w:hAnsi="Open Sans" w:cs="Open Sans"/>
          <w:sz w:val="20"/>
          <w:szCs w:val="20"/>
        </w:rPr>
        <w:t>hách</w:t>
      </w:r>
      <w:r w:rsidR="0085341E" w:rsidRPr="0085366D">
        <w:rPr>
          <w:rFonts w:ascii="Open Sans" w:hAnsi="Open Sans" w:cs="Open Sans"/>
          <w:sz w:val="20"/>
          <w:szCs w:val="20"/>
        </w:rPr>
        <w:t xml:space="preserve"> č. 1</w:t>
      </w:r>
      <w:r w:rsidR="00EC65CA">
        <w:rPr>
          <w:rFonts w:ascii="Open Sans" w:hAnsi="Open Sans" w:cs="Open Sans"/>
          <w:sz w:val="20"/>
          <w:szCs w:val="20"/>
        </w:rPr>
        <w:t xml:space="preserve"> a 2</w:t>
      </w:r>
      <w:r w:rsidR="0085341E" w:rsidRPr="0085366D">
        <w:rPr>
          <w:rFonts w:ascii="Open Sans" w:hAnsi="Open Sans" w:cs="Open Sans"/>
          <w:sz w:val="20"/>
          <w:szCs w:val="20"/>
        </w:rPr>
        <w:t xml:space="preserve"> této Smlouvy</w:t>
      </w:r>
      <w:r w:rsidR="00C84140">
        <w:rPr>
          <w:rFonts w:ascii="Open Sans" w:hAnsi="Open Sans" w:cs="Open Sans"/>
          <w:sz w:val="20"/>
          <w:szCs w:val="20"/>
        </w:rPr>
        <w:t>;</w:t>
      </w:r>
    </w:p>
    <w:p w14:paraId="24D9CA16" w14:textId="4D28119D" w:rsidR="0085341E" w:rsidRPr="0085366D" w:rsidRDefault="00C84140" w:rsidP="00C84140">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rezentaci všech výsledků základních testů provedených na </w:t>
      </w:r>
      <w:r>
        <w:rPr>
          <w:rFonts w:ascii="Open Sans" w:hAnsi="Open Sans" w:cs="Open Sans"/>
          <w:sz w:val="20"/>
          <w:szCs w:val="20"/>
        </w:rPr>
        <w:t>Z</w:t>
      </w:r>
      <w:r w:rsidR="0085341E" w:rsidRPr="0085366D">
        <w:rPr>
          <w:rFonts w:ascii="Open Sans" w:hAnsi="Open Sans" w:cs="Open Sans"/>
          <w:sz w:val="20"/>
          <w:szCs w:val="20"/>
        </w:rPr>
        <w:t>ařízení před kompletací a přípravou k </w:t>
      </w:r>
      <w:proofErr w:type="spellStart"/>
      <w:r w:rsidR="0085341E" w:rsidRPr="0085366D">
        <w:rPr>
          <w:rFonts w:ascii="Open Sans" w:hAnsi="Open Sans" w:cs="Open Sans"/>
          <w:sz w:val="20"/>
          <w:szCs w:val="20"/>
        </w:rPr>
        <w:t>odesální</w:t>
      </w:r>
      <w:proofErr w:type="spellEnd"/>
      <w:r w:rsidR="0085341E" w:rsidRPr="0085366D">
        <w:rPr>
          <w:rFonts w:ascii="Open Sans" w:hAnsi="Open Sans" w:cs="Open Sans"/>
          <w:sz w:val="20"/>
          <w:szCs w:val="20"/>
        </w:rPr>
        <w:t>, např. testy míry vakua, stability emise, funkcionalit jednotlivého hardware atd</w:t>
      </w:r>
      <w:r w:rsidR="008C545D" w:rsidRPr="0085366D">
        <w:rPr>
          <w:rFonts w:ascii="Open Sans" w:hAnsi="Open Sans" w:cs="Open Sans"/>
          <w:sz w:val="20"/>
          <w:szCs w:val="20"/>
        </w:rPr>
        <w:t>.</w:t>
      </w:r>
      <w:r w:rsidR="005F05B3">
        <w:rPr>
          <w:rFonts w:ascii="Open Sans" w:hAnsi="Open Sans" w:cs="Open Sans"/>
          <w:sz w:val="20"/>
          <w:szCs w:val="20"/>
        </w:rPr>
        <w:t>;</w:t>
      </w:r>
    </w:p>
    <w:p w14:paraId="1B64DF2E" w14:textId="3C8CC17D" w:rsidR="004A6AE7" w:rsidRPr="0085366D" w:rsidRDefault="004A6AE7" w:rsidP="00C41127">
      <w:pPr>
        <w:pStyle w:val="Odstavecseseznamem1"/>
        <w:numPr>
          <w:ilvl w:val="2"/>
          <w:numId w:val="1"/>
        </w:numPr>
        <w:spacing w:after="240"/>
        <w:jc w:val="both"/>
        <w:rPr>
          <w:rFonts w:ascii="Open Sans" w:hAnsi="Open Sans" w:cs="Open Sans"/>
          <w:b/>
          <w:bCs/>
          <w:sz w:val="20"/>
          <w:szCs w:val="20"/>
          <w:u w:val="single"/>
        </w:rPr>
      </w:pPr>
      <w:r w:rsidRPr="0085366D">
        <w:rPr>
          <w:rFonts w:ascii="Open Sans" w:hAnsi="Open Sans" w:cs="Open Sans"/>
          <w:sz w:val="20"/>
          <w:szCs w:val="20"/>
        </w:rPr>
        <w:t>doprava Z</w:t>
      </w:r>
      <w:r w:rsidRPr="0085366D">
        <w:rPr>
          <w:rFonts w:ascii="Open Sans" w:hAnsi="Open Sans" w:cs="Open Sans"/>
          <w:sz w:val="20"/>
          <w:szCs w:val="20"/>
          <w:lang w:eastAsia="en-US"/>
        </w:rPr>
        <w:t>ařízení</w:t>
      </w:r>
      <w:r w:rsidRPr="0085366D">
        <w:rPr>
          <w:rFonts w:ascii="Open Sans" w:hAnsi="Open Sans" w:cs="Open Sans"/>
          <w:sz w:val="20"/>
          <w:szCs w:val="20"/>
        </w:rPr>
        <w:t xml:space="preserve"> dle Příloh č. 1 a 2 této Smlouvy do místa plnění, jeho vybalení a kontrola</w:t>
      </w:r>
      <w:r w:rsidR="006A1E76" w:rsidRPr="0085366D">
        <w:rPr>
          <w:rFonts w:ascii="Open Sans" w:hAnsi="Open Sans" w:cs="Open Sans"/>
          <w:sz w:val="20"/>
          <w:szCs w:val="20"/>
        </w:rPr>
        <w:t>;</w:t>
      </w:r>
    </w:p>
    <w:p w14:paraId="07D29904" w14:textId="755AD7BA" w:rsidR="004A6AE7" w:rsidRPr="00843578" w:rsidRDefault="004A6AE7" w:rsidP="00C41127">
      <w:pPr>
        <w:pStyle w:val="Odstavecseseznamem1"/>
        <w:numPr>
          <w:ilvl w:val="2"/>
          <w:numId w:val="1"/>
        </w:numPr>
        <w:spacing w:after="240"/>
        <w:jc w:val="both"/>
        <w:rPr>
          <w:rFonts w:ascii="Open Sans" w:hAnsi="Open Sans" w:cs="Open Sans"/>
          <w:sz w:val="20"/>
          <w:szCs w:val="20"/>
        </w:rPr>
      </w:pPr>
      <w:bookmarkStart w:id="5" w:name="_Ref511376457"/>
      <w:r w:rsidRPr="00F46C7A">
        <w:rPr>
          <w:rFonts w:ascii="Open Sans" w:hAnsi="Open Sans" w:cs="Open Sans"/>
          <w:sz w:val="20"/>
          <w:szCs w:val="20"/>
        </w:rPr>
        <w:t xml:space="preserve">instalace </w:t>
      </w:r>
      <w:r w:rsidRPr="00F46C7A">
        <w:rPr>
          <w:rFonts w:ascii="Open Sans" w:hAnsi="Open Sans" w:cs="Open Sans"/>
          <w:sz w:val="20"/>
          <w:szCs w:val="20"/>
          <w:lang w:eastAsia="en-US"/>
        </w:rPr>
        <w:t>Zařízení</w:t>
      </w:r>
      <w:r w:rsidRPr="00F46C7A">
        <w:rPr>
          <w:rFonts w:ascii="Open Sans" w:hAnsi="Open Sans" w:cs="Open Sans"/>
          <w:sz w:val="20"/>
          <w:szCs w:val="20"/>
        </w:rPr>
        <w:t xml:space="preserve"> a jeho zpr</w:t>
      </w:r>
      <w:r w:rsidRPr="00843578">
        <w:rPr>
          <w:rFonts w:ascii="Open Sans" w:hAnsi="Open Sans" w:cs="Open Sans"/>
          <w:sz w:val="20"/>
          <w:szCs w:val="20"/>
        </w:rPr>
        <w:t>ovoznění v místě plnění</w:t>
      </w:r>
      <w:r w:rsidR="006A1E76">
        <w:rPr>
          <w:rFonts w:ascii="Open Sans" w:hAnsi="Open Sans" w:cs="Open Sans"/>
          <w:sz w:val="20"/>
          <w:szCs w:val="20"/>
        </w:rPr>
        <w:t>;</w:t>
      </w:r>
    </w:p>
    <w:p w14:paraId="3544F5DC" w14:textId="2BC3E10B" w:rsidR="004A6AE7" w:rsidRPr="00843578" w:rsidRDefault="004A6AE7" w:rsidP="00C41127">
      <w:pPr>
        <w:pStyle w:val="Odstavecseseznamem1"/>
        <w:numPr>
          <w:ilvl w:val="2"/>
          <w:numId w:val="1"/>
        </w:numPr>
        <w:spacing w:after="240"/>
        <w:jc w:val="both"/>
        <w:rPr>
          <w:rFonts w:ascii="Open Sans" w:hAnsi="Open Sans" w:cs="Open Sans"/>
          <w:b/>
          <w:bCs/>
          <w:sz w:val="20"/>
          <w:szCs w:val="20"/>
          <w:u w:val="single"/>
        </w:rPr>
      </w:pPr>
      <w:bookmarkStart w:id="6" w:name="_Ref129065889"/>
      <w:bookmarkStart w:id="7" w:name="_Ref1731201"/>
      <w:r w:rsidRPr="00843578">
        <w:rPr>
          <w:rFonts w:ascii="Open Sans" w:hAnsi="Open Sans" w:cs="Open Sans"/>
          <w:sz w:val="20"/>
          <w:szCs w:val="20"/>
        </w:rPr>
        <w:t xml:space="preserve">provedení zkoušek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za účelem ověření jeho </w:t>
      </w:r>
      <w:r w:rsidR="00C10719">
        <w:rPr>
          <w:rFonts w:ascii="Open Sans" w:hAnsi="Open Sans" w:cs="Open Sans"/>
          <w:sz w:val="20"/>
          <w:szCs w:val="20"/>
        </w:rPr>
        <w:t xml:space="preserve">plné </w:t>
      </w:r>
      <w:r w:rsidRPr="00843578">
        <w:rPr>
          <w:rFonts w:ascii="Open Sans" w:hAnsi="Open Sans" w:cs="Open Sans"/>
          <w:sz w:val="20"/>
          <w:szCs w:val="20"/>
        </w:rPr>
        <w:t>funkčnosti</w:t>
      </w:r>
      <w:bookmarkEnd w:id="4"/>
      <w:r w:rsidR="00913EA2">
        <w:rPr>
          <w:rFonts w:ascii="Open Sans" w:hAnsi="Open Sans" w:cs="Open Sans"/>
          <w:sz w:val="20"/>
          <w:szCs w:val="20"/>
        </w:rPr>
        <w:t xml:space="preserve"> a předložen</w:t>
      </w:r>
      <w:r w:rsidR="00BF24D5">
        <w:rPr>
          <w:rFonts w:ascii="Open Sans" w:hAnsi="Open Sans" w:cs="Open Sans"/>
          <w:sz w:val="20"/>
          <w:szCs w:val="20"/>
        </w:rPr>
        <w:t>í výsledků</w:t>
      </w:r>
      <w:r w:rsidR="008C545D">
        <w:rPr>
          <w:rFonts w:ascii="Open Sans" w:hAnsi="Open Sans" w:cs="Open Sans"/>
          <w:sz w:val="20"/>
          <w:szCs w:val="20"/>
        </w:rPr>
        <w:t xml:space="preserve"> v místě instalace</w:t>
      </w:r>
      <w:r w:rsidR="00A84A55">
        <w:rPr>
          <w:rFonts w:ascii="Open Sans" w:hAnsi="Open Sans" w:cs="Open Sans"/>
          <w:sz w:val="20"/>
          <w:szCs w:val="20"/>
        </w:rPr>
        <w:t xml:space="preserve"> před akceptací</w:t>
      </w:r>
      <w:r w:rsidRPr="00843578">
        <w:rPr>
          <w:rFonts w:ascii="Open Sans" w:hAnsi="Open Sans" w:cs="Open Sans"/>
          <w:sz w:val="20"/>
          <w:szCs w:val="20"/>
        </w:rPr>
        <w:t>, tj.:</w:t>
      </w:r>
      <w:bookmarkEnd w:id="6"/>
    </w:p>
    <w:bookmarkEnd w:id="5"/>
    <w:bookmarkEnd w:id="7"/>
    <w:p w14:paraId="2B4BCF62" w14:textId="2F4A1768" w:rsidR="000E1CB6" w:rsidRPr="000E1CB6" w:rsidRDefault="006A1E76" w:rsidP="00912EB8">
      <w:pPr>
        <w:pStyle w:val="Odstavecseseznamem1"/>
        <w:numPr>
          <w:ilvl w:val="3"/>
          <w:numId w:val="1"/>
        </w:numPr>
        <w:spacing w:after="240"/>
        <w:ind w:left="1701" w:hanging="283"/>
        <w:rPr>
          <w:rFonts w:ascii="Open Sans" w:hAnsi="Open Sans" w:cs="Open Sans"/>
          <w:sz w:val="20"/>
          <w:szCs w:val="20"/>
        </w:rPr>
      </w:pPr>
      <w:r>
        <w:rPr>
          <w:rFonts w:ascii="Open Sans" w:hAnsi="Open Sans" w:cs="Open Sans"/>
          <w:sz w:val="20"/>
          <w:szCs w:val="20"/>
        </w:rPr>
        <w:t>p</w:t>
      </w:r>
      <w:r w:rsidR="000E1CB6" w:rsidRPr="000E1CB6">
        <w:rPr>
          <w:rFonts w:ascii="Open Sans" w:hAnsi="Open Sans" w:cs="Open Sans"/>
          <w:sz w:val="20"/>
          <w:szCs w:val="20"/>
        </w:rPr>
        <w:t xml:space="preserve">rokázaní dosažení míry vakua ve všech měřených částech </w:t>
      </w:r>
      <w:r w:rsidR="006745D9">
        <w:rPr>
          <w:rFonts w:ascii="Open Sans" w:hAnsi="Open Sans" w:cs="Open Sans"/>
          <w:sz w:val="20"/>
          <w:szCs w:val="20"/>
        </w:rPr>
        <w:t>Zařízení</w:t>
      </w:r>
      <w:r w:rsidR="000E1CB6" w:rsidRPr="000E1CB6">
        <w:rPr>
          <w:rFonts w:ascii="Open Sans" w:hAnsi="Open Sans" w:cs="Open Sans"/>
          <w:sz w:val="20"/>
          <w:szCs w:val="20"/>
        </w:rPr>
        <w:t xml:space="preserve"> dle jeho specifikace</w:t>
      </w:r>
      <w:r w:rsidR="006745D9">
        <w:rPr>
          <w:rFonts w:ascii="Open Sans" w:hAnsi="Open Sans" w:cs="Open Sans"/>
          <w:sz w:val="20"/>
          <w:szCs w:val="20"/>
        </w:rPr>
        <w:t xml:space="preserve"> v</w:t>
      </w:r>
      <w:r w:rsidR="00D65280">
        <w:rPr>
          <w:rFonts w:ascii="Open Sans" w:hAnsi="Open Sans" w:cs="Open Sans"/>
          <w:sz w:val="20"/>
          <w:szCs w:val="20"/>
        </w:rPr>
        <w:t> </w:t>
      </w:r>
      <w:r w:rsidR="006745D9">
        <w:rPr>
          <w:rFonts w:ascii="Open Sans" w:hAnsi="Open Sans" w:cs="Open Sans"/>
          <w:sz w:val="20"/>
          <w:szCs w:val="20"/>
        </w:rPr>
        <w:t>Přílo</w:t>
      </w:r>
      <w:r w:rsidR="00D65280">
        <w:rPr>
          <w:rFonts w:ascii="Open Sans" w:hAnsi="Open Sans" w:cs="Open Sans"/>
          <w:sz w:val="20"/>
          <w:szCs w:val="20"/>
        </w:rPr>
        <w:t>hách č. 1 a</w:t>
      </w:r>
      <w:r w:rsidR="00E47514">
        <w:rPr>
          <w:rFonts w:ascii="Open Sans" w:hAnsi="Open Sans" w:cs="Open Sans"/>
          <w:sz w:val="20"/>
          <w:szCs w:val="20"/>
        </w:rPr>
        <w:t xml:space="preserve"> </w:t>
      </w:r>
      <w:r w:rsidR="00D65280">
        <w:rPr>
          <w:rFonts w:ascii="Open Sans" w:hAnsi="Open Sans" w:cs="Open Sans"/>
          <w:sz w:val="20"/>
          <w:szCs w:val="20"/>
        </w:rPr>
        <w:t>2</w:t>
      </w:r>
      <w:r w:rsidR="00E47514">
        <w:rPr>
          <w:rFonts w:ascii="Open Sans" w:hAnsi="Open Sans" w:cs="Open Sans"/>
          <w:sz w:val="20"/>
          <w:szCs w:val="20"/>
        </w:rPr>
        <w:t>; d</w:t>
      </w:r>
      <w:r w:rsidR="000E1CB6" w:rsidRPr="000E1CB6">
        <w:rPr>
          <w:rFonts w:ascii="Open Sans" w:hAnsi="Open Sans" w:cs="Open Sans"/>
          <w:sz w:val="20"/>
          <w:szCs w:val="20"/>
        </w:rPr>
        <w:t>emonstrace funkčnosti všech detektorů</w:t>
      </w:r>
      <w:r w:rsidR="00E47514">
        <w:rPr>
          <w:rFonts w:ascii="Open Sans" w:hAnsi="Open Sans" w:cs="Open Sans"/>
          <w:sz w:val="20"/>
          <w:szCs w:val="20"/>
        </w:rPr>
        <w:t>;</w:t>
      </w:r>
      <w:r w:rsidR="000E1CB6" w:rsidRPr="000E1CB6">
        <w:rPr>
          <w:rFonts w:ascii="Open Sans" w:hAnsi="Open Sans" w:cs="Open Sans"/>
          <w:sz w:val="20"/>
          <w:szCs w:val="20"/>
        </w:rPr>
        <w:t xml:space="preserve"> </w:t>
      </w:r>
    </w:p>
    <w:p w14:paraId="165FA777" w14:textId="28177E96" w:rsidR="000E1CB6" w:rsidRPr="000E1CB6" w:rsidRDefault="006A1E76" w:rsidP="00912EB8">
      <w:pPr>
        <w:pStyle w:val="Odstavecseseznamem1"/>
        <w:numPr>
          <w:ilvl w:val="3"/>
          <w:numId w:val="1"/>
        </w:numPr>
        <w:spacing w:after="240"/>
        <w:ind w:left="1701" w:hanging="283"/>
        <w:rPr>
          <w:rFonts w:ascii="Open Sans" w:hAnsi="Open Sans" w:cs="Open Sans"/>
          <w:sz w:val="20"/>
          <w:szCs w:val="20"/>
        </w:rPr>
      </w:pPr>
      <w:r>
        <w:rPr>
          <w:rFonts w:ascii="Open Sans" w:hAnsi="Open Sans" w:cs="Open Sans"/>
          <w:sz w:val="20"/>
          <w:szCs w:val="20"/>
        </w:rPr>
        <w:t>d</w:t>
      </w:r>
      <w:r w:rsidR="000E1CB6" w:rsidRPr="000E1CB6">
        <w:rPr>
          <w:rFonts w:ascii="Open Sans" w:hAnsi="Open Sans" w:cs="Open Sans"/>
          <w:sz w:val="20"/>
          <w:szCs w:val="20"/>
        </w:rPr>
        <w:t xml:space="preserve">emonstrace funkčnosti zobrazovacích schopností </w:t>
      </w:r>
      <w:r w:rsidR="00D65280">
        <w:rPr>
          <w:rFonts w:ascii="Open Sans" w:hAnsi="Open Sans" w:cs="Open Sans"/>
          <w:sz w:val="20"/>
          <w:szCs w:val="20"/>
        </w:rPr>
        <w:t>Zařízení</w:t>
      </w:r>
      <w:r w:rsidR="000E1CB6" w:rsidRPr="000E1CB6">
        <w:rPr>
          <w:rFonts w:ascii="Open Sans" w:hAnsi="Open Sans" w:cs="Open Sans"/>
          <w:sz w:val="20"/>
          <w:szCs w:val="20"/>
        </w:rPr>
        <w:t xml:space="preserve"> pořízením obrázků referenčního vzorku dle specifikace</w:t>
      </w:r>
      <w:r w:rsidR="00E47514">
        <w:rPr>
          <w:rFonts w:ascii="Open Sans" w:hAnsi="Open Sans" w:cs="Open Sans"/>
          <w:sz w:val="20"/>
          <w:szCs w:val="20"/>
        </w:rPr>
        <w:t xml:space="preserve"> v Přílohách č. 1 a 2;</w:t>
      </w:r>
    </w:p>
    <w:p w14:paraId="6AE574AC" w14:textId="055E546A" w:rsidR="00912EB8" w:rsidRPr="00912EB8" w:rsidRDefault="006A1E76" w:rsidP="00912EB8">
      <w:pPr>
        <w:pStyle w:val="Odstavecseseznamem1"/>
        <w:numPr>
          <w:ilvl w:val="3"/>
          <w:numId w:val="1"/>
        </w:numPr>
        <w:spacing w:after="240"/>
        <w:ind w:left="1701" w:hanging="283"/>
        <w:jc w:val="both"/>
        <w:rPr>
          <w:rFonts w:ascii="Open Sans" w:hAnsi="Open Sans" w:cs="Open Sans"/>
          <w:b/>
          <w:bCs/>
          <w:sz w:val="20"/>
          <w:szCs w:val="20"/>
          <w:u w:val="single"/>
        </w:rPr>
      </w:pPr>
      <w:proofErr w:type="spellStart"/>
      <w:r>
        <w:rPr>
          <w:rFonts w:ascii="Open Sans" w:hAnsi="Open Sans" w:cs="Open Sans"/>
          <w:sz w:val="20"/>
          <w:szCs w:val="20"/>
        </w:rPr>
        <w:t>d</w:t>
      </w:r>
      <w:r w:rsidR="000E1CB6" w:rsidRPr="000E1CB6">
        <w:rPr>
          <w:rFonts w:ascii="Open Sans" w:hAnsi="Open Sans" w:cs="Open Sans"/>
          <w:sz w:val="20"/>
          <w:szCs w:val="20"/>
        </w:rPr>
        <w:t>emostrace</w:t>
      </w:r>
      <w:proofErr w:type="spellEnd"/>
      <w:r w:rsidR="000E1CB6" w:rsidRPr="000E1CB6">
        <w:rPr>
          <w:rFonts w:ascii="Open Sans" w:hAnsi="Open Sans" w:cs="Open Sans"/>
          <w:sz w:val="20"/>
          <w:szCs w:val="20"/>
        </w:rPr>
        <w:t xml:space="preserve"> přípravy tenké lamely pro transmisní elektronovou mikroskopii (v tloušťce okolo 50 </w:t>
      </w:r>
      <w:proofErr w:type="spellStart"/>
      <w:r w:rsidR="000E1CB6" w:rsidRPr="000E1CB6">
        <w:rPr>
          <w:rFonts w:ascii="Open Sans" w:hAnsi="Open Sans" w:cs="Open Sans"/>
          <w:sz w:val="20"/>
          <w:szCs w:val="20"/>
        </w:rPr>
        <w:t>nm</w:t>
      </w:r>
      <w:proofErr w:type="spellEnd"/>
      <w:r w:rsidR="000E1CB6" w:rsidRPr="000E1CB6">
        <w:rPr>
          <w:rFonts w:ascii="Open Sans" w:hAnsi="Open Sans" w:cs="Open Sans"/>
          <w:sz w:val="20"/>
          <w:szCs w:val="20"/>
        </w:rPr>
        <w:t>), která bude kompatibilní s měřením běžnou transmisní elektronovou mikroskopií na vysokém rozlišení</w:t>
      </w:r>
      <w:r>
        <w:rPr>
          <w:rFonts w:ascii="Open Sans" w:hAnsi="Open Sans" w:cs="Open Sans"/>
          <w:sz w:val="20"/>
          <w:szCs w:val="20"/>
        </w:rPr>
        <w:t>;</w:t>
      </w:r>
    </w:p>
    <w:p w14:paraId="3C574C28" w14:textId="08BA373B" w:rsidR="004A6AE7" w:rsidRPr="00843578" w:rsidRDefault="004A6AE7" w:rsidP="000E1CB6">
      <w:pPr>
        <w:pStyle w:val="Odstavecseseznamem1"/>
        <w:numPr>
          <w:ilvl w:val="2"/>
          <w:numId w:val="1"/>
        </w:numPr>
        <w:spacing w:after="240"/>
        <w:jc w:val="both"/>
        <w:rPr>
          <w:rFonts w:ascii="Open Sans" w:hAnsi="Open Sans" w:cs="Open Sans"/>
          <w:b/>
          <w:bCs/>
          <w:sz w:val="20"/>
          <w:szCs w:val="20"/>
          <w:u w:val="single"/>
        </w:rPr>
      </w:pPr>
      <w:r w:rsidRPr="00843578">
        <w:rPr>
          <w:rFonts w:ascii="Open Sans" w:hAnsi="Open Sans" w:cs="Open Sans"/>
          <w:sz w:val="20"/>
          <w:szCs w:val="20"/>
        </w:rPr>
        <w:t xml:space="preserve">dodání instrukcí a návodů k obsluze a údržbě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v českém nebo anglickém jazyce Kupujícímu, a to v elektronické nebo tištěné podobě,</w:t>
      </w:r>
    </w:p>
    <w:p w14:paraId="5C8CFCD1" w14:textId="77777777" w:rsidR="00905E57" w:rsidRPr="00905E57" w:rsidRDefault="004A6AE7" w:rsidP="00C41127">
      <w:pPr>
        <w:pStyle w:val="Odstavecseseznamem1"/>
        <w:numPr>
          <w:ilvl w:val="2"/>
          <w:numId w:val="1"/>
        </w:numPr>
        <w:spacing w:after="240"/>
        <w:jc w:val="both"/>
        <w:rPr>
          <w:rFonts w:ascii="Open Sans" w:hAnsi="Open Sans" w:cs="Open Sans"/>
          <w:b/>
          <w:bCs/>
          <w:sz w:val="20"/>
          <w:szCs w:val="20"/>
          <w:u w:val="single"/>
        </w:rPr>
      </w:pPr>
      <w:bookmarkStart w:id="8" w:name="_Ref511376544"/>
      <w:r w:rsidRPr="00843578">
        <w:rPr>
          <w:rFonts w:ascii="Open Sans" w:hAnsi="Open Sans" w:cs="Open Sans"/>
          <w:sz w:val="20"/>
          <w:szCs w:val="20"/>
        </w:rPr>
        <w:t xml:space="preserve">zaškolení obsluhy zaměřené na ovládání </w:t>
      </w:r>
      <w:r w:rsidRPr="00843578">
        <w:rPr>
          <w:rFonts w:ascii="Open Sans" w:hAnsi="Open Sans" w:cs="Open Sans"/>
          <w:sz w:val="20"/>
          <w:szCs w:val="20"/>
          <w:lang w:eastAsia="en-US"/>
        </w:rPr>
        <w:t>Zařízení</w:t>
      </w:r>
    </w:p>
    <w:p w14:paraId="7C116B87" w14:textId="36CA86E1" w:rsidR="004A6AE7" w:rsidRPr="00851EB7" w:rsidRDefault="003733BD" w:rsidP="003733BD">
      <w:pPr>
        <w:pStyle w:val="Odstavecseseznamem1"/>
        <w:numPr>
          <w:ilvl w:val="3"/>
          <w:numId w:val="1"/>
        </w:numPr>
        <w:spacing w:after="240"/>
        <w:ind w:left="1701" w:hanging="283"/>
        <w:jc w:val="both"/>
        <w:rPr>
          <w:rFonts w:ascii="Open Sans" w:hAnsi="Open Sans" w:cs="Open Sans"/>
          <w:b/>
          <w:bCs/>
          <w:sz w:val="20"/>
          <w:szCs w:val="20"/>
          <w:u w:val="single"/>
        </w:rPr>
      </w:pPr>
      <w:bookmarkStart w:id="9" w:name="_Ref163800483"/>
      <w:r>
        <w:rPr>
          <w:rFonts w:ascii="Open Sans" w:hAnsi="Open Sans" w:cs="Open Sans"/>
          <w:sz w:val="20"/>
          <w:szCs w:val="20"/>
        </w:rPr>
        <w:t xml:space="preserve">základní </w:t>
      </w:r>
      <w:r w:rsidR="004A6AE7" w:rsidRPr="00843578">
        <w:rPr>
          <w:rFonts w:ascii="Open Sans" w:hAnsi="Open Sans" w:cs="Open Sans"/>
          <w:sz w:val="20"/>
          <w:szCs w:val="20"/>
        </w:rPr>
        <w:t xml:space="preserve">po úspěšně dokončené instalaci – minimálně </w:t>
      </w:r>
      <w:r w:rsidR="006A1E76">
        <w:rPr>
          <w:rFonts w:ascii="Open Sans" w:hAnsi="Open Sans" w:cs="Open Sans"/>
          <w:sz w:val="20"/>
          <w:szCs w:val="20"/>
        </w:rPr>
        <w:t>3</w:t>
      </w:r>
      <w:r w:rsidR="00954091" w:rsidRPr="00843578">
        <w:rPr>
          <w:rFonts w:ascii="Open Sans" w:hAnsi="Open Sans" w:cs="Open Sans"/>
          <w:sz w:val="20"/>
          <w:szCs w:val="20"/>
        </w:rPr>
        <w:t xml:space="preserve"> </w:t>
      </w:r>
      <w:r w:rsidR="004A6AE7" w:rsidRPr="00843578">
        <w:rPr>
          <w:rFonts w:ascii="Open Sans" w:hAnsi="Open Sans" w:cs="Open Sans"/>
          <w:sz w:val="20"/>
          <w:szCs w:val="20"/>
        </w:rPr>
        <w:t xml:space="preserve">pracovníků Kupujícího po dobu alespoň </w:t>
      </w:r>
      <w:r w:rsidR="006A1E76">
        <w:rPr>
          <w:rFonts w:ascii="Open Sans" w:hAnsi="Open Sans" w:cs="Open Sans"/>
          <w:sz w:val="20"/>
          <w:szCs w:val="20"/>
        </w:rPr>
        <w:t>2 dn</w:t>
      </w:r>
      <w:r w:rsidR="001B48D4">
        <w:rPr>
          <w:rFonts w:ascii="Open Sans" w:hAnsi="Open Sans" w:cs="Open Sans"/>
          <w:sz w:val="20"/>
          <w:szCs w:val="20"/>
        </w:rPr>
        <w:t>ů (1 den = 8 hodin)</w:t>
      </w:r>
      <w:r w:rsidR="004A6AE7" w:rsidRPr="00F00FD0">
        <w:rPr>
          <w:rFonts w:ascii="Open Sans" w:hAnsi="Open Sans" w:cs="Open Sans"/>
          <w:sz w:val="20"/>
          <w:szCs w:val="20"/>
        </w:rPr>
        <w:t>,</w:t>
      </w:r>
      <w:bookmarkEnd w:id="8"/>
      <w:bookmarkEnd w:id="9"/>
    </w:p>
    <w:p w14:paraId="78856E54" w14:textId="70DD27B5" w:rsidR="00851EB7" w:rsidRPr="00635646" w:rsidRDefault="00635646" w:rsidP="003733BD">
      <w:pPr>
        <w:pStyle w:val="Odstavecseseznamem1"/>
        <w:numPr>
          <w:ilvl w:val="3"/>
          <w:numId w:val="1"/>
        </w:numPr>
        <w:spacing w:after="240"/>
        <w:ind w:left="1701" w:hanging="283"/>
        <w:jc w:val="both"/>
        <w:rPr>
          <w:rFonts w:ascii="Open Sans" w:hAnsi="Open Sans" w:cs="Open Sans"/>
          <w:sz w:val="20"/>
          <w:szCs w:val="20"/>
        </w:rPr>
      </w:pPr>
      <w:r w:rsidRPr="00635646">
        <w:rPr>
          <w:rFonts w:ascii="Open Sans" w:hAnsi="Open Sans" w:cs="Open Sans"/>
          <w:sz w:val="20"/>
          <w:szCs w:val="20"/>
        </w:rPr>
        <w:t>aplikační</w:t>
      </w:r>
      <w:r>
        <w:rPr>
          <w:rFonts w:ascii="Open Sans" w:hAnsi="Open Sans" w:cs="Open Sans"/>
          <w:sz w:val="20"/>
          <w:szCs w:val="20"/>
        </w:rPr>
        <w:t xml:space="preserve"> v</w:t>
      </w:r>
      <w:r w:rsidR="00AD0463">
        <w:rPr>
          <w:rFonts w:ascii="Open Sans" w:hAnsi="Open Sans" w:cs="Open Sans"/>
          <w:sz w:val="20"/>
          <w:szCs w:val="20"/>
        </w:rPr>
        <w:t> </w:t>
      </w:r>
      <w:r>
        <w:rPr>
          <w:rFonts w:ascii="Open Sans" w:hAnsi="Open Sans" w:cs="Open Sans"/>
          <w:sz w:val="20"/>
          <w:szCs w:val="20"/>
        </w:rPr>
        <w:t>průb</w:t>
      </w:r>
      <w:r w:rsidR="00AD0463">
        <w:rPr>
          <w:rFonts w:ascii="Open Sans" w:hAnsi="Open Sans" w:cs="Open Sans"/>
          <w:sz w:val="20"/>
          <w:szCs w:val="20"/>
        </w:rPr>
        <w:t xml:space="preserve">ěhu </w:t>
      </w:r>
      <w:r w:rsidR="000D095E">
        <w:rPr>
          <w:rFonts w:ascii="Open Sans" w:hAnsi="Open Sans" w:cs="Open Sans"/>
          <w:sz w:val="20"/>
          <w:szCs w:val="20"/>
        </w:rPr>
        <w:t xml:space="preserve">dvou měsíců </w:t>
      </w:r>
      <w:r w:rsidR="00AD0463">
        <w:rPr>
          <w:rFonts w:ascii="Open Sans" w:hAnsi="Open Sans" w:cs="Open Sans"/>
          <w:sz w:val="20"/>
          <w:szCs w:val="20"/>
        </w:rPr>
        <w:t>od předání Zařízení</w:t>
      </w:r>
      <w:r w:rsidR="00B56B50">
        <w:rPr>
          <w:rFonts w:ascii="Open Sans" w:hAnsi="Open Sans" w:cs="Open Sans"/>
          <w:sz w:val="20"/>
          <w:szCs w:val="20"/>
        </w:rPr>
        <w:t xml:space="preserve"> – </w:t>
      </w:r>
      <w:r w:rsidR="00B56B50" w:rsidRPr="00843578">
        <w:rPr>
          <w:rFonts w:ascii="Open Sans" w:hAnsi="Open Sans" w:cs="Open Sans"/>
          <w:sz w:val="20"/>
          <w:szCs w:val="20"/>
        </w:rPr>
        <w:t>minimálně</w:t>
      </w:r>
      <w:r w:rsidR="00B56B50">
        <w:rPr>
          <w:rFonts w:ascii="Open Sans" w:hAnsi="Open Sans" w:cs="Open Sans"/>
          <w:sz w:val="20"/>
          <w:szCs w:val="20"/>
        </w:rPr>
        <w:t xml:space="preserve"> </w:t>
      </w:r>
      <w:r w:rsidR="00C131CC">
        <w:rPr>
          <w:rFonts w:ascii="Open Sans" w:hAnsi="Open Sans" w:cs="Open Sans"/>
          <w:sz w:val="20"/>
          <w:szCs w:val="20"/>
        </w:rPr>
        <w:t>2</w:t>
      </w:r>
      <w:r w:rsidR="00B56B50" w:rsidRPr="00843578">
        <w:rPr>
          <w:rFonts w:ascii="Open Sans" w:hAnsi="Open Sans" w:cs="Open Sans"/>
          <w:sz w:val="20"/>
          <w:szCs w:val="20"/>
        </w:rPr>
        <w:t xml:space="preserve"> pracovníků Kupujícího po dobu alespoň</w:t>
      </w:r>
      <w:r w:rsidR="00B56B50">
        <w:rPr>
          <w:rFonts w:ascii="Open Sans" w:hAnsi="Open Sans" w:cs="Open Sans"/>
          <w:sz w:val="20"/>
          <w:szCs w:val="20"/>
        </w:rPr>
        <w:t xml:space="preserve"> </w:t>
      </w:r>
      <w:r w:rsidR="00C131CC">
        <w:rPr>
          <w:rFonts w:ascii="Open Sans" w:hAnsi="Open Sans" w:cs="Open Sans"/>
          <w:sz w:val="20"/>
          <w:szCs w:val="20"/>
        </w:rPr>
        <w:t>3</w:t>
      </w:r>
      <w:r w:rsidR="00B56B50">
        <w:rPr>
          <w:rFonts w:ascii="Open Sans" w:hAnsi="Open Sans" w:cs="Open Sans"/>
          <w:sz w:val="20"/>
          <w:szCs w:val="20"/>
        </w:rPr>
        <w:t xml:space="preserve"> dnů (1 den = 8 hodin</w:t>
      </w:r>
      <w:r w:rsidR="0005486B">
        <w:rPr>
          <w:rFonts w:ascii="Open Sans" w:hAnsi="Open Sans" w:cs="Open Sans"/>
          <w:sz w:val="20"/>
          <w:szCs w:val="20"/>
        </w:rPr>
        <w:t>),</w:t>
      </w:r>
    </w:p>
    <w:p w14:paraId="43570172" w14:textId="7A8D9573" w:rsidR="004A6AE7" w:rsidRPr="004F6EEE" w:rsidRDefault="004A6AE7" w:rsidP="00C41127">
      <w:pPr>
        <w:pStyle w:val="Odstavecseseznamem1"/>
        <w:numPr>
          <w:ilvl w:val="2"/>
          <w:numId w:val="1"/>
        </w:numPr>
        <w:spacing w:after="240"/>
        <w:jc w:val="both"/>
        <w:rPr>
          <w:rFonts w:ascii="Open Sans" w:hAnsi="Open Sans" w:cs="Open Sans"/>
          <w:b/>
          <w:bCs/>
          <w:sz w:val="20"/>
          <w:szCs w:val="20"/>
          <w:u w:val="single"/>
        </w:rPr>
      </w:pPr>
      <w:r w:rsidRPr="004F6EEE">
        <w:rPr>
          <w:rFonts w:ascii="Open Sans" w:hAnsi="Open Sans" w:cs="Open Sans"/>
          <w:sz w:val="20"/>
          <w:szCs w:val="20"/>
        </w:rPr>
        <w:t>záruční servis,</w:t>
      </w:r>
    </w:p>
    <w:p w14:paraId="7BDF3F5D" w14:textId="77777777" w:rsidR="004A6AE7" w:rsidRPr="00101C5E"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zajištění technické podpory</w:t>
      </w:r>
      <w:r>
        <w:rPr>
          <w:rFonts w:ascii="Open Sans" w:hAnsi="Open Sans" w:cs="Open Sans"/>
          <w:sz w:val="20"/>
          <w:szCs w:val="20"/>
        </w:rPr>
        <w:t>.</w:t>
      </w:r>
    </w:p>
    <w:p w14:paraId="3E8EC188" w14:textId="26610145" w:rsidR="004A6AE7" w:rsidRPr="00ED6628"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bookmarkStart w:id="10" w:name="_Ref361227853"/>
      <w:r w:rsidRPr="00371901">
        <w:rPr>
          <w:rFonts w:ascii="Open Sans" w:hAnsi="Open Sans" w:cs="Open Sans"/>
          <w:sz w:val="20"/>
          <w:szCs w:val="20"/>
        </w:rPr>
        <w:t xml:space="preserve">Prodávající odpovídá za to, že </w:t>
      </w:r>
      <w:r>
        <w:rPr>
          <w:rFonts w:ascii="Open Sans" w:hAnsi="Open Sans" w:cs="Open Sans"/>
          <w:sz w:val="20"/>
          <w:szCs w:val="20"/>
          <w:lang w:eastAsia="en-US"/>
        </w:rPr>
        <w:t>Zařízení</w:t>
      </w:r>
      <w:r w:rsidRPr="00371901">
        <w:rPr>
          <w:rFonts w:ascii="Open Sans" w:hAnsi="Open Sans" w:cs="Open Sans"/>
          <w:sz w:val="20"/>
          <w:szCs w:val="20"/>
        </w:rPr>
        <w:t xml:space="preserve"> bud</w:t>
      </w:r>
      <w:r>
        <w:rPr>
          <w:rFonts w:ascii="Open Sans" w:hAnsi="Open Sans" w:cs="Open Sans"/>
          <w:sz w:val="20"/>
          <w:szCs w:val="20"/>
        </w:rPr>
        <w:t>e</w:t>
      </w:r>
      <w:r w:rsidRPr="00371901">
        <w:rPr>
          <w:rFonts w:ascii="Open Sans" w:hAnsi="Open Sans" w:cs="Open Sans"/>
          <w:sz w:val="20"/>
          <w:szCs w:val="20"/>
        </w:rPr>
        <w:t xml:space="preserve"> v souladu s touto Smlouvou včetně </w:t>
      </w:r>
      <w:r w:rsidRPr="00371901">
        <w:rPr>
          <w:rFonts w:ascii="Open Sans" w:hAnsi="Open Sans" w:cs="Open Sans"/>
          <w:sz w:val="20"/>
          <w:szCs w:val="20"/>
        </w:rPr>
        <w:lastRenderedPageBreak/>
        <w:t xml:space="preserve">Příloh, platnými technickými a </w:t>
      </w:r>
      <w:r>
        <w:rPr>
          <w:rFonts w:ascii="Open Sans" w:hAnsi="Open Sans" w:cs="Open Sans"/>
          <w:sz w:val="20"/>
          <w:szCs w:val="20"/>
        </w:rPr>
        <w:t>kvalitativními normami, a že jej</w:t>
      </w:r>
      <w:r w:rsidRPr="00371901">
        <w:rPr>
          <w:rFonts w:ascii="Open Sans" w:hAnsi="Open Sans" w:cs="Open Sans"/>
          <w:sz w:val="20"/>
          <w:szCs w:val="20"/>
        </w:rPr>
        <w:t xml:space="preserve"> Kupující bude moci užívat k danému účelu.  V případě kolize norem platí vždy norma nebo ta její část, v níž jsou stanovena přísnější kritéria.</w:t>
      </w:r>
    </w:p>
    <w:p w14:paraId="689F63B5" w14:textId="621D51FE" w:rsidR="00ED6628" w:rsidRPr="0085366D" w:rsidRDefault="003475A1" w:rsidP="00B34F74">
      <w:pPr>
        <w:pStyle w:val="Odstavecseseznamem1"/>
        <w:numPr>
          <w:ilvl w:val="1"/>
          <w:numId w:val="1"/>
        </w:numPr>
        <w:tabs>
          <w:tab w:val="clear" w:pos="1021"/>
          <w:tab w:val="num" w:pos="567"/>
        </w:tabs>
        <w:spacing w:after="240"/>
        <w:jc w:val="both"/>
        <w:rPr>
          <w:rFonts w:ascii="Open Sans" w:hAnsi="Open Sans" w:cs="Open Sans"/>
          <w:sz w:val="20"/>
          <w:szCs w:val="20"/>
        </w:rPr>
      </w:pPr>
      <w:r w:rsidRPr="0085366D">
        <w:rPr>
          <w:rFonts w:ascii="Open Sans" w:hAnsi="Open Sans" w:cs="Open Sans"/>
          <w:sz w:val="20"/>
          <w:szCs w:val="20"/>
        </w:rPr>
        <w:t>Prodávající prohlašuje</w:t>
      </w:r>
      <w:r w:rsidR="00091BBB" w:rsidRPr="0085366D">
        <w:rPr>
          <w:rFonts w:ascii="Open Sans" w:hAnsi="Open Sans" w:cs="Open Sans"/>
          <w:sz w:val="20"/>
          <w:szCs w:val="20"/>
        </w:rPr>
        <w:t>, že</w:t>
      </w:r>
      <w:r w:rsidR="00602911" w:rsidRPr="0085366D">
        <w:rPr>
          <w:rFonts w:ascii="Open Sans" w:hAnsi="Open Sans" w:cs="Open Sans"/>
          <w:sz w:val="20"/>
          <w:szCs w:val="20"/>
        </w:rPr>
        <w:t xml:space="preserve"> výrob</w:t>
      </w:r>
      <w:r w:rsidR="000001D1" w:rsidRPr="0085366D">
        <w:rPr>
          <w:rFonts w:ascii="Open Sans" w:hAnsi="Open Sans" w:cs="Open Sans"/>
          <w:sz w:val="20"/>
          <w:szCs w:val="20"/>
        </w:rPr>
        <w:t>u</w:t>
      </w:r>
      <w:r w:rsidR="00602911" w:rsidRPr="0085366D">
        <w:rPr>
          <w:rFonts w:ascii="Open Sans" w:hAnsi="Open Sans" w:cs="Open Sans"/>
          <w:sz w:val="20"/>
          <w:szCs w:val="20"/>
        </w:rPr>
        <w:t xml:space="preserve"> </w:t>
      </w:r>
      <w:r w:rsidR="00091BBB" w:rsidRPr="0085366D">
        <w:rPr>
          <w:rFonts w:ascii="Open Sans" w:hAnsi="Open Sans" w:cs="Open Sans"/>
          <w:sz w:val="20"/>
          <w:szCs w:val="20"/>
        </w:rPr>
        <w:t>Zařízení</w:t>
      </w:r>
      <w:r w:rsidR="00AC3D1C" w:rsidRPr="0085366D">
        <w:rPr>
          <w:rFonts w:ascii="Open Sans" w:hAnsi="Open Sans" w:cs="Open Sans"/>
          <w:sz w:val="20"/>
          <w:szCs w:val="20"/>
        </w:rPr>
        <w:t xml:space="preserve"> je možn</w:t>
      </w:r>
      <w:r w:rsidR="000001D1" w:rsidRPr="0085366D">
        <w:rPr>
          <w:rFonts w:ascii="Open Sans" w:hAnsi="Open Sans" w:cs="Open Sans"/>
          <w:sz w:val="20"/>
          <w:szCs w:val="20"/>
        </w:rPr>
        <w:t xml:space="preserve">é zahájit ke dni uzavření </w:t>
      </w:r>
      <w:r w:rsidR="00447057" w:rsidRPr="0085366D">
        <w:rPr>
          <w:rFonts w:ascii="Open Sans" w:hAnsi="Open Sans" w:cs="Open Sans"/>
          <w:sz w:val="20"/>
          <w:szCs w:val="20"/>
        </w:rPr>
        <w:t>Smlouvy,</w:t>
      </w:r>
      <w:r w:rsidR="00AC3D1C" w:rsidRPr="0085366D">
        <w:rPr>
          <w:rFonts w:ascii="Open Sans" w:hAnsi="Open Sans" w:cs="Open Sans"/>
          <w:sz w:val="20"/>
          <w:szCs w:val="20"/>
        </w:rPr>
        <w:t xml:space="preserve"> bez nutnosti</w:t>
      </w:r>
      <w:r w:rsidR="00602911" w:rsidRPr="0085366D">
        <w:rPr>
          <w:rFonts w:ascii="Open Sans" w:hAnsi="Open Sans" w:cs="Open Sans"/>
          <w:sz w:val="20"/>
          <w:szCs w:val="20"/>
        </w:rPr>
        <w:t xml:space="preserve"> </w:t>
      </w:r>
      <w:r w:rsidR="002A1F01" w:rsidRPr="0085366D">
        <w:rPr>
          <w:rFonts w:ascii="Open Sans" w:hAnsi="Open Sans" w:cs="Open Sans"/>
          <w:sz w:val="20"/>
          <w:szCs w:val="20"/>
        </w:rPr>
        <w:t>další</w:t>
      </w:r>
      <w:r w:rsidR="000001D1" w:rsidRPr="0085366D">
        <w:rPr>
          <w:rFonts w:ascii="Open Sans" w:hAnsi="Open Sans" w:cs="Open Sans"/>
          <w:sz w:val="20"/>
          <w:szCs w:val="20"/>
        </w:rPr>
        <w:t>ho</w:t>
      </w:r>
      <w:r w:rsidR="002A1F01" w:rsidRPr="0085366D">
        <w:rPr>
          <w:rFonts w:ascii="Open Sans" w:hAnsi="Open Sans" w:cs="Open Sans"/>
          <w:sz w:val="20"/>
          <w:szCs w:val="20"/>
        </w:rPr>
        <w:t xml:space="preserve"> </w:t>
      </w:r>
      <w:r w:rsidR="004125E3" w:rsidRPr="0085366D">
        <w:rPr>
          <w:rFonts w:ascii="Open Sans" w:hAnsi="Open Sans" w:cs="Open Sans"/>
          <w:sz w:val="20"/>
          <w:szCs w:val="20"/>
        </w:rPr>
        <w:t>vývoje</w:t>
      </w:r>
      <w:r w:rsidR="002A1F01" w:rsidRPr="0085366D">
        <w:rPr>
          <w:rFonts w:ascii="Open Sans" w:hAnsi="Open Sans" w:cs="Open Sans"/>
          <w:sz w:val="20"/>
          <w:szCs w:val="20"/>
        </w:rPr>
        <w:t>.</w:t>
      </w:r>
    </w:p>
    <w:p w14:paraId="05A343DE"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Pr>
          <w:rFonts w:ascii="Open Sans" w:hAnsi="Open Sans" w:cs="Open Sans"/>
          <w:sz w:val="20"/>
          <w:szCs w:val="20"/>
          <w:lang w:eastAsia="en-US"/>
        </w:rPr>
        <w:t>Zařízení</w:t>
      </w:r>
      <w:r>
        <w:rPr>
          <w:rFonts w:ascii="Open Sans" w:hAnsi="Open Sans" w:cs="Open Sans"/>
          <w:sz w:val="20"/>
          <w:szCs w:val="20"/>
        </w:rPr>
        <w:t xml:space="preserve"> a všechny jeho</w:t>
      </w:r>
      <w:r w:rsidRPr="00371901">
        <w:rPr>
          <w:rFonts w:ascii="Open Sans" w:hAnsi="Open Sans" w:cs="Open Sans"/>
          <w:sz w:val="20"/>
          <w:szCs w:val="20"/>
        </w:rPr>
        <w:t xml:space="preserve"> součásti musí být nové, nepoužité.</w:t>
      </w:r>
    </w:p>
    <w:p w14:paraId="636F5DBC"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DOBA PLNĚNÍ</w:t>
      </w:r>
      <w:bookmarkEnd w:id="10"/>
      <w:r w:rsidRPr="00371901">
        <w:rPr>
          <w:rFonts w:ascii="Open Sans" w:hAnsi="Open Sans" w:cs="Open Sans"/>
          <w:b/>
          <w:sz w:val="20"/>
          <w:szCs w:val="20"/>
          <w:u w:val="single"/>
        </w:rPr>
        <w:t xml:space="preserve"> </w:t>
      </w:r>
    </w:p>
    <w:p w14:paraId="5D18E494" w14:textId="1F05F682" w:rsidR="00BF2118" w:rsidRPr="00BF2118" w:rsidRDefault="00BF2118" w:rsidP="00C41127">
      <w:pPr>
        <w:pStyle w:val="Odstavecseseznamem1"/>
        <w:numPr>
          <w:ilvl w:val="1"/>
          <w:numId w:val="1"/>
        </w:numPr>
        <w:spacing w:after="240"/>
        <w:jc w:val="both"/>
        <w:rPr>
          <w:rFonts w:ascii="Open Sans" w:hAnsi="Open Sans" w:cs="Open Sans"/>
          <w:b/>
          <w:bCs/>
          <w:sz w:val="20"/>
          <w:szCs w:val="20"/>
          <w:u w:val="single"/>
        </w:rPr>
      </w:pPr>
      <w:bookmarkStart w:id="11" w:name="_Ref425154575"/>
      <w:bookmarkStart w:id="12" w:name="_Ref397681741"/>
      <w:bookmarkStart w:id="13" w:name="_Ref379964163"/>
      <w:bookmarkStart w:id="14" w:name="_Ref381969739"/>
      <w:r w:rsidRPr="00E73DBE">
        <w:rPr>
          <w:rFonts w:ascii="Open Sans" w:hAnsi="Open Sans" w:cs="Open Sans"/>
          <w:sz w:val="20"/>
          <w:szCs w:val="20"/>
        </w:rPr>
        <w:t>Prodávající je povinen oznámit Kupujícímu termín dodání a instalace Zařízení v předstihu alespoň 2 týdnů. Tento termín podléhá souhlasu Kupujícího.</w:t>
      </w:r>
    </w:p>
    <w:p w14:paraId="11C8967C" w14:textId="7A5D931F" w:rsidR="00495749" w:rsidRPr="00BF2118" w:rsidRDefault="004A6AE7" w:rsidP="00BF2118">
      <w:pPr>
        <w:pStyle w:val="Odstavecseseznamem1"/>
        <w:numPr>
          <w:ilvl w:val="1"/>
          <w:numId w:val="1"/>
        </w:numPr>
        <w:spacing w:after="240"/>
        <w:jc w:val="both"/>
        <w:rPr>
          <w:rFonts w:ascii="Open Sans" w:hAnsi="Open Sans" w:cs="Open Sans"/>
          <w:b/>
          <w:bCs/>
          <w:sz w:val="20"/>
          <w:szCs w:val="20"/>
          <w:u w:val="single"/>
        </w:rPr>
      </w:pPr>
      <w:bookmarkStart w:id="15" w:name="_Ref157233699"/>
      <w:r w:rsidRPr="004F6EEE">
        <w:rPr>
          <w:rFonts w:ascii="Open Sans" w:hAnsi="Open Sans" w:cs="Open Sans"/>
          <w:sz w:val="20"/>
          <w:szCs w:val="20"/>
        </w:rPr>
        <w:t xml:space="preserve">Prodávající se zavazuje </w:t>
      </w:r>
      <w:r w:rsidRPr="004F6EEE">
        <w:rPr>
          <w:rFonts w:ascii="Open Sans" w:hAnsi="Open Sans" w:cs="Open Sans"/>
          <w:sz w:val="20"/>
          <w:szCs w:val="20"/>
          <w:lang w:eastAsia="en-US"/>
        </w:rPr>
        <w:t>Zařízení</w:t>
      </w:r>
      <w:r w:rsidRPr="004F6EEE">
        <w:rPr>
          <w:rFonts w:ascii="Open Sans" w:hAnsi="Open Sans" w:cs="Open Sans"/>
          <w:sz w:val="20"/>
          <w:szCs w:val="20"/>
        </w:rPr>
        <w:t xml:space="preserve"> řádně předat </w:t>
      </w:r>
      <w:r w:rsidR="002D2C71" w:rsidRPr="004F6EEE">
        <w:rPr>
          <w:rFonts w:ascii="Open Sans" w:hAnsi="Open Sans" w:cs="Open Sans"/>
          <w:sz w:val="20"/>
          <w:szCs w:val="20"/>
        </w:rPr>
        <w:t xml:space="preserve">dle odst. </w:t>
      </w:r>
      <w:r w:rsidR="002D2C71" w:rsidRPr="004F6EEE">
        <w:rPr>
          <w:rFonts w:ascii="Open Sans" w:hAnsi="Open Sans" w:cs="Open Sans"/>
          <w:sz w:val="20"/>
          <w:szCs w:val="20"/>
        </w:rPr>
        <w:fldChar w:fldCharType="begin"/>
      </w:r>
      <w:r w:rsidR="002D2C71" w:rsidRPr="004F6EEE">
        <w:rPr>
          <w:rFonts w:ascii="Open Sans" w:hAnsi="Open Sans" w:cs="Open Sans"/>
          <w:sz w:val="20"/>
          <w:szCs w:val="20"/>
        </w:rPr>
        <w:instrText xml:space="preserve"> REF _Ref380049631 \r \h </w:instrText>
      </w:r>
      <w:r w:rsidR="00D30F1B" w:rsidRPr="004F6EEE">
        <w:rPr>
          <w:rFonts w:ascii="Open Sans" w:hAnsi="Open Sans" w:cs="Open Sans"/>
          <w:sz w:val="20"/>
          <w:szCs w:val="20"/>
        </w:rPr>
        <w:instrText xml:space="preserve"> \* MERGEFORMAT </w:instrText>
      </w:r>
      <w:r w:rsidR="002D2C71" w:rsidRPr="004F6EEE">
        <w:rPr>
          <w:rFonts w:ascii="Open Sans" w:hAnsi="Open Sans" w:cs="Open Sans"/>
          <w:sz w:val="20"/>
          <w:szCs w:val="20"/>
        </w:rPr>
      </w:r>
      <w:r w:rsidR="002D2C71" w:rsidRPr="004F6EEE">
        <w:rPr>
          <w:rFonts w:ascii="Open Sans" w:hAnsi="Open Sans" w:cs="Open Sans"/>
          <w:sz w:val="20"/>
          <w:szCs w:val="20"/>
        </w:rPr>
        <w:fldChar w:fldCharType="separate"/>
      </w:r>
      <w:r w:rsidR="005130B0">
        <w:rPr>
          <w:rFonts w:ascii="Open Sans" w:hAnsi="Open Sans" w:cs="Open Sans"/>
          <w:sz w:val="20"/>
          <w:szCs w:val="20"/>
        </w:rPr>
        <w:t>9.5</w:t>
      </w:r>
      <w:r w:rsidR="002D2C71" w:rsidRPr="004F6EEE">
        <w:rPr>
          <w:rFonts w:ascii="Open Sans" w:hAnsi="Open Sans" w:cs="Open Sans"/>
          <w:sz w:val="20"/>
          <w:szCs w:val="20"/>
        </w:rPr>
        <w:fldChar w:fldCharType="end"/>
      </w:r>
      <w:r w:rsidR="002D2C71" w:rsidRPr="004F6EEE">
        <w:rPr>
          <w:rFonts w:ascii="Open Sans" w:hAnsi="Open Sans" w:cs="Open Sans"/>
          <w:sz w:val="20"/>
          <w:szCs w:val="20"/>
        </w:rPr>
        <w:t xml:space="preserve"> </w:t>
      </w:r>
      <w:r w:rsidR="004B02F3" w:rsidRPr="004F6EEE">
        <w:rPr>
          <w:rFonts w:ascii="Open Sans" w:hAnsi="Open Sans" w:cs="Open Sans"/>
          <w:sz w:val="20"/>
          <w:szCs w:val="20"/>
        </w:rPr>
        <w:t>Smlouvy</w:t>
      </w:r>
      <w:r w:rsidRPr="004F6EEE">
        <w:rPr>
          <w:rFonts w:ascii="Open Sans" w:hAnsi="Open Sans" w:cs="Open Sans"/>
          <w:sz w:val="20"/>
          <w:szCs w:val="20"/>
        </w:rPr>
        <w:t xml:space="preserve"> </w:t>
      </w:r>
      <w:r w:rsidRPr="003E0EFA">
        <w:rPr>
          <w:rFonts w:ascii="Open Sans" w:hAnsi="Open Sans" w:cs="Open Sans"/>
          <w:b/>
          <w:bCs/>
          <w:sz w:val="20"/>
          <w:szCs w:val="20"/>
        </w:rPr>
        <w:t xml:space="preserve">do </w:t>
      </w:r>
      <w:r w:rsidR="003E0EFA" w:rsidRPr="003E0EFA">
        <w:rPr>
          <w:rFonts w:ascii="Open Sans" w:hAnsi="Open Sans" w:cs="Open Sans"/>
          <w:b/>
          <w:bCs/>
          <w:sz w:val="20"/>
          <w:szCs w:val="20"/>
        </w:rPr>
        <w:t>9</w:t>
      </w:r>
      <w:r w:rsidR="007E4F09" w:rsidRPr="003E0EFA">
        <w:rPr>
          <w:rFonts w:ascii="Open Sans" w:hAnsi="Open Sans" w:cs="Open Sans"/>
          <w:b/>
          <w:bCs/>
          <w:sz w:val="20"/>
          <w:szCs w:val="20"/>
        </w:rPr>
        <w:t xml:space="preserve"> měsíců</w:t>
      </w:r>
      <w:r w:rsidRPr="003E0EFA">
        <w:rPr>
          <w:rFonts w:ascii="Open Sans" w:hAnsi="Open Sans" w:cs="Open Sans"/>
          <w:sz w:val="20"/>
          <w:szCs w:val="20"/>
        </w:rPr>
        <w:t xml:space="preserve"> od</w:t>
      </w:r>
      <w:r w:rsidRPr="006D7836">
        <w:rPr>
          <w:rFonts w:ascii="Open Sans" w:hAnsi="Open Sans" w:cs="Open Sans"/>
          <w:sz w:val="20"/>
          <w:szCs w:val="20"/>
        </w:rPr>
        <w:t>e dne uzavření Smlouvy.</w:t>
      </w:r>
      <w:bookmarkEnd w:id="15"/>
    </w:p>
    <w:bookmarkEnd w:id="11"/>
    <w:bookmarkEnd w:id="12"/>
    <w:p w14:paraId="77ABDEC3" w14:textId="2CD8BCA9" w:rsidR="004A6AE7" w:rsidRPr="008C7517" w:rsidRDefault="004720E1" w:rsidP="008C7517">
      <w:pPr>
        <w:pStyle w:val="Odstavecseseznamem1"/>
        <w:numPr>
          <w:ilvl w:val="1"/>
          <w:numId w:val="1"/>
        </w:numPr>
        <w:tabs>
          <w:tab w:val="clear" w:pos="1021"/>
          <w:tab w:val="num" w:pos="567"/>
        </w:tabs>
        <w:spacing w:after="240"/>
        <w:jc w:val="both"/>
        <w:rPr>
          <w:rFonts w:ascii="Open Sans" w:hAnsi="Open Sans"/>
          <w:sz w:val="20"/>
        </w:rPr>
      </w:pPr>
      <w:r>
        <w:rPr>
          <w:rFonts w:ascii="Open Sans" w:hAnsi="Open Sans" w:cs="Open Sans"/>
          <w:sz w:val="20"/>
          <w:szCs w:val="20"/>
        </w:rPr>
        <w:t>V případě</w:t>
      </w:r>
      <w:r w:rsidR="00495749" w:rsidRPr="00D30F1B">
        <w:rPr>
          <w:rFonts w:ascii="Open Sans" w:hAnsi="Open Sans" w:cs="Open Sans"/>
          <w:sz w:val="20"/>
          <w:szCs w:val="20"/>
        </w:rPr>
        <w:t xml:space="preserve"> prodloužení  Smlouvy z důvodů překážek na straně Kupujícího </w:t>
      </w:r>
      <w:r w:rsidR="00415748">
        <w:rPr>
          <w:rFonts w:ascii="Open Sans" w:hAnsi="Open Sans" w:cs="Open Sans"/>
          <w:sz w:val="20"/>
          <w:szCs w:val="20"/>
        </w:rPr>
        <w:t>nevznik</w:t>
      </w:r>
      <w:r w:rsidR="00495749" w:rsidRPr="00D30F1B">
        <w:rPr>
          <w:rFonts w:ascii="Open Sans" w:hAnsi="Open Sans" w:cs="Open Sans"/>
          <w:sz w:val="20"/>
          <w:szCs w:val="20"/>
        </w:rPr>
        <w:t xml:space="preserve">á </w:t>
      </w:r>
      <w:r w:rsidR="00097152">
        <w:rPr>
          <w:rFonts w:ascii="Open Sans" w:hAnsi="Open Sans" w:cs="Open Sans"/>
          <w:sz w:val="20"/>
          <w:szCs w:val="20"/>
        </w:rPr>
        <w:t xml:space="preserve">Prodávajícímu </w:t>
      </w:r>
      <w:r w:rsidR="00D820FC">
        <w:rPr>
          <w:rFonts w:ascii="Open Sans" w:hAnsi="Open Sans" w:cs="Open Sans"/>
          <w:sz w:val="20"/>
          <w:szCs w:val="20"/>
          <w:lang w:eastAsia="en-US"/>
        </w:rPr>
        <w:t>právo</w:t>
      </w:r>
      <w:r w:rsidR="00495749">
        <w:rPr>
          <w:rFonts w:ascii="Open Sans" w:hAnsi="Open Sans" w:cs="Open Sans"/>
          <w:sz w:val="20"/>
          <w:szCs w:val="20"/>
          <w:lang w:eastAsia="en-US"/>
        </w:rPr>
        <w:t xml:space="preserve"> na náhradu </w:t>
      </w:r>
      <w:r w:rsidR="004A6B97">
        <w:rPr>
          <w:rFonts w:ascii="Open Sans" w:hAnsi="Open Sans" w:cs="Open Sans"/>
          <w:sz w:val="20"/>
          <w:szCs w:val="20"/>
          <w:lang w:eastAsia="en-US"/>
        </w:rPr>
        <w:t xml:space="preserve">souvisejících </w:t>
      </w:r>
      <w:r w:rsidR="00495749">
        <w:rPr>
          <w:rFonts w:ascii="Open Sans" w:hAnsi="Open Sans" w:cs="Open Sans"/>
          <w:sz w:val="20"/>
          <w:szCs w:val="20"/>
          <w:lang w:eastAsia="en-US"/>
        </w:rPr>
        <w:t>nákladů</w:t>
      </w:r>
      <w:r w:rsidR="00D820FC">
        <w:rPr>
          <w:rFonts w:ascii="Open Sans" w:hAnsi="Open Sans" w:cs="Open Sans"/>
          <w:sz w:val="20"/>
          <w:szCs w:val="20"/>
          <w:lang w:eastAsia="en-US"/>
        </w:rPr>
        <w:t xml:space="preserve"> či jakékoliv jiné nároky</w:t>
      </w:r>
      <w:r w:rsidR="00495749" w:rsidRPr="00E73DBE">
        <w:rPr>
          <w:rFonts w:ascii="Open Sans" w:hAnsi="Open Sans" w:cs="Open Sans"/>
          <w:sz w:val="20"/>
          <w:szCs w:val="20"/>
          <w:lang w:eastAsia="en-US"/>
        </w:rPr>
        <w:t>.</w:t>
      </w:r>
    </w:p>
    <w:bookmarkEnd w:id="13"/>
    <w:bookmarkEnd w:id="14"/>
    <w:p w14:paraId="3728AC8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CENA, FAKTURACE, PLACENÍ</w:t>
      </w:r>
      <w:r w:rsidRPr="00371901">
        <w:rPr>
          <w:rFonts w:ascii="Open Sans" w:hAnsi="Open Sans" w:cs="Open Sans"/>
          <w:b/>
          <w:sz w:val="20"/>
          <w:szCs w:val="20"/>
          <w:u w:val="single"/>
        </w:rPr>
        <w:t xml:space="preserve"> </w:t>
      </w:r>
    </w:p>
    <w:p w14:paraId="2E6FE03C" w14:textId="4B77CBA2" w:rsidR="004A6AE7" w:rsidRPr="004631EC" w:rsidRDefault="004A6AE7" w:rsidP="00C41127">
      <w:pPr>
        <w:pStyle w:val="Odstavecseseznamem1"/>
        <w:numPr>
          <w:ilvl w:val="1"/>
          <w:numId w:val="1"/>
        </w:numPr>
        <w:spacing w:after="240"/>
        <w:jc w:val="both"/>
        <w:rPr>
          <w:rFonts w:ascii="Open Sans" w:hAnsi="Open Sans" w:cs="Open Sans"/>
          <w:b/>
          <w:bCs/>
          <w:sz w:val="20"/>
          <w:szCs w:val="20"/>
          <w:u w:val="single"/>
        </w:rPr>
      </w:pPr>
      <w:r w:rsidRPr="004631EC">
        <w:rPr>
          <w:rFonts w:ascii="Open Sans" w:hAnsi="Open Sans" w:cs="Open Sans"/>
          <w:sz w:val="20"/>
          <w:szCs w:val="20"/>
        </w:rPr>
        <w:t xml:space="preserve">Kupní cena činí </w:t>
      </w:r>
      <w:r w:rsidR="004B58F4">
        <w:rPr>
          <w:rFonts w:ascii="Open Sans" w:hAnsi="Open Sans" w:cs="Open Sans"/>
          <w:b/>
          <w:sz w:val="20"/>
          <w:szCs w:val="20"/>
        </w:rPr>
        <w:t>18 400 000,-</w:t>
      </w:r>
      <w:r w:rsidRPr="004631EC">
        <w:rPr>
          <w:rFonts w:ascii="Open Sans" w:hAnsi="Open Sans" w:cs="Open Sans"/>
          <w:b/>
          <w:sz w:val="20"/>
          <w:szCs w:val="20"/>
        </w:rPr>
        <w:t xml:space="preserve"> Kč</w:t>
      </w:r>
      <w:r w:rsidRPr="004631EC">
        <w:rPr>
          <w:rFonts w:ascii="Open Sans" w:hAnsi="Open Sans" w:cs="Open Sans"/>
          <w:sz w:val="20"/>
          <w:szCs w:val="20"/>
        </w:rPr>
        <w:t xml:space="preserve"> (slovy: </w:t>
      </w:r>
      <w:r w:rsidR="004819BB">
        <w:rPr>
          <w:rFonts w:ascii="Open Sans" w:hAnsi="Open Sans" w:cs="Open Sans"/>
          <w:sz w:val="20"/>
          <w:szCs w:val="20"/>
        </w:rPr>
        <w:t>osmnáct-milionů</w:t>
      </w:r>
      <w:r w:rsidR="00661F1D">
        <w:rPr>
          <w:rFonts w:ascii="Open Sans" w:hAnsi="Open Sans" w:cs="Open Sans"/>
          <w:sz w:val="20"/>
          <w:szCs w:val="20"/>
        </w:rPr>
        <w:t>-</w:t>
      </w:r>
      <w:r w:rsidR="004819BB">
        <w:rPr>
          <w:rFonts w:ascii="Open Sans" w:hAnsi="Open Sans" w:cs="Open Sans"/>
          <w:sz w:val="20"/>
          <w:szCs w:val="20"/>
        </w:rPr>
        <w:t>čtyři-sta</w:t>
      </w:r>
      <w:r w:rsidR="00661F1D">
        <w:rPr>
          <w:rFonts w:ascii="Open Sans" w:hAnsi="Open Sans" w:cs="Open Sans"/>
          <w:sz w:val="20"/>
          <w:szCs w:val="20"/>
        </w:rPr>
        <w:t>-tisíc-Korun-českých</w:t>
      </w:r>
      <w:r w:rsidRPr="004631EC">
        <w:rPr>
          <w:rFonts w:ascii="Open Sans" w:hAnsi="Open Sans" w:cs="Open Sans"/>
          <w:sz w:val="20"/>
          <w:szCs w:val="20"/>
        </w:rPr>
        <w:t>)</w:t>
      </w:r>
      <w:r w:rsidR="003933DB">
        <w:rPr>
          <w:rFonts w:ascii="Open Sans" w:hAnsi="Open Sans" w:cs="Open Sans"/>
          <w:sz w:val="20"/>
          <w:szCs w:val="20"/>
        </w:rPr>
        <w:t xml:space="preserve"> </w:t>
      </w:r>
      <w:r w:rsidRPr="004631EC">
        <w:rPr>
          <w:rFonts w:ascii="Open Sans" w:hAnsi="Open Sans" w:cs="Open Sans"/>
          <w:sz w:val="20"/>
          <w:szCs w:val="20"/>
        </w:rPr>
        <w:t xml:space="preserve">bez daně z přidané hodnoty (dále jen </w:t>
      </w:r>
      <w:r w:rsidRPr="004631EC">
        <w:rPr>
          <w:rFonts w:ascii="Open Sans" w:hAnsi="Open Sans" w:cs="Open Sans"/>
          <w:b/>
          <w:bCs/>
          <w:sz w:val="20"/>
          <w:szCs w:val="20"/>
        </w:rPr>
        <w:t>„Kupní Cena“</w:t>
      </w:r>
      <w:r w:rsidRPr="004631EC">
        <w:rPr>
          <w:rFonts w:ascii="Open Sans" w:hAnsi="Open Sans" w:cs="Open Sans"/>
          <w:sz w:val="20"/>
          <w:szCs w:val="20"/>
        </w:rPr>
        <w:t>).</w:t>
      </w:r>
    </w:p>
    <w:p w14:paraId="14FA16D2" w14:textId="77777777" w:rsidR="004A6AE7" w:rsidRPr="00FD7492"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Kupní Cena zahrnuje veškeré plnění Prodávajícího směřující ke splnění požadavků Kupujícího </w:t>
      </w:r>
      <w:r w:rsidRPr="00121A66">
        <w:rPr>
          <w:rFonts w:ascii="Open Sans" w:hAnsi="Open Sans" w:cs="Open Sans"/>
          <w:sz w:val="20"/>
          <w:szCs w:val="20"/>
        </w:rPr>
        <w:t>dle této Smlouvy, včetně veškerých poplatků, cla, pojištění, nákladů na dopravu a</w:t>
      </w:r>
      <w:r w:rsidRPr="00FD7492">
        <w:rPr>
          <w:rFonts w:ascii="Open Sans" w:hAnsi="Open Sans" w:cs="Open Sans"/>
          <w:sz w:val="20"/>
          <w:szCs w:val="20"/>
        </w:rPr>
        <w:t xml:space="preserve">pod. </w:t>
      </w:r>
    </w:p>
    <w:p w14:paraId="594A3288" w14:textId="77FB84DC" w:rsidR="004A6AE7" w:rsidRPr="00FD7492" w:rsidRDefault="004A6AE7" w:rsidP="00C41127">
      <w:pPr>
        <w:pStyle w:val="Odstavecseseznamem1"/>
        <w:numPr>
          <w:ilvl w:val="1"/>
          <w:numId w:val="1"/>
        </w:numPr>
        <w:spacing w:after="240"/>
        <w:jc w:val="both"/>
        <w:rPr>
          <w:rFonts w:ascii="Open Sans" w:hAnsi="Open Sans" w:cs="Open Sans"/>
          <w:bCs/>
          <w:sz w:val="20"/>
          <w:szCs w:val="20"/>
        </w:rPr>
      </w:pPr>
      <w:bookmarkStart w:id="16" w:name="_Ref535501756"/>
      <w:bookmarkStart w:id="17" w:name="_Ref412464637"/>
      <w:r w:rsidRPr="00FD7492">
        <w:rPr>
          <w:rFonts w:ascii="Open Sans" w:hAnsi="Open Sans" w:cs="Open Sans"/>
          <w:sz w:val="20"/>
          <w:szCs w:val="20"/>
        </w:rPr>
        <w:t xml:space="preserve">Kupní Cenu je Prodávající oprávněn fakturovat po řádném předání a převzetí </w:t>
      </w:r>
      <w:r w:rsidRPr="00FD7492">
        <w:rPr>
          <w:rFonts w:ascii="Open Sans" w:hAnsi="Open Sans" w:cs="Open Sans"/>
          <w:sz w:val="20"/>
          <w:szCs w:val="20"/>
          <w:lang w:eastAsia="en-US"/>
        </w:rPr>
        <w:t>Zařízení</w:t>
      </w:r>
      <w:r w:rsidRPr="00FD7492">
        <w:rPr>
          <w:rFonts w:ascii="Open Sans" w:hAnsi="Open Sans" w:cs="Open Sans"/>
          <w:sz w:val="20"/>
          <w:szCs w:val="20"/>
        </w:rPr>
        <w:t xml:space="preserve"> dle odst. </w:t>
      </w:r>
      <w:r w:rsidRPr="00FD7492">
        <w:rPr>
          <w:rFonts w:ascii="Open Sans" w:hAnsi="Open Sans" w:cs="Open Sans"/>
          <w:sz w:val="20"/>
          <w:szCs w:val="20"/>
        </w:rPr>
        <w:fldChar w:fldCharType="begin"/>
      </w:r>
      <w:r w:rsidRPr="00FD7492">
        <w:rPr>
          <w:rFonts w:ascii="Open Sans" w:hAnsi="Open Sans" w:cs="Open Sans"/>
          <w:sz w:val="20"/>
          <w:szCs w:val="20"/>
        </w:rPr>
        <w:instrText xml:space="preserve"> REF _Ref380049631 \r \h  \* MERGEFORMAT </w:instrText>
      </w:r>
      <w:r w:rsidRPr="00FD7492">
        <w:rPr>
          <w:rFonts w:ascii="Open Sans" w:hAnsi="Open Sans" w:cs="Open Sans"/>
          <w:sz w:val="20"/>
          <w:szCs w:val="20"/>
        </w:rPr>
      </w:r>
      <w:r w:rsidRPr="00FD7492">
        <w:rPr>
          <w:rFonts w:ascii="Open Sans" w:hAnsi="Open Sans" w:cs="Open Sans"/>
          <w:sz w:val="20"/>
          <w:szCs w:val="20"/>
        </w:rPr>
        <w:fldChar w:fldCharType="separate"/>
      </w:r>
      <w:r w:rsidR="005130B0">
        <w:rPr>
          <w:rFonts w:ascii="Open Sans" w:hAnsi="Open Sans" w:cs="Open Sans"/>
          <w:sz w:val="20"/>
          <w:szCs w:val="20"/>
        </w:rPr>
        <w:t>9.5</w:t>
      </w:r>
      <w:r w:rsidRPr="00FD7492">
        <w:rPr>
          <w:rFonts w:ascii="Open Sans" w:hAnsi="Open Sans" w:cs="Open Sans"/>
          <w:sz w:val="20"/>
          <w:szCs w:val="20"/>
        </w:rPr>
        <w:fldChar w:fldCharType="end"/>
      </w:r>
      <w:r w:rsidRPr="00FD7492">
        <w:rPr>
          <w:rFonts w:ascii="Open Sans" w:hAnsi="Open Sans" w:cs="Open Sans"/>
          <w:sz w:val="20"/>
          <w:szCs w:val="20"/>
        </w:rPr>
        <w:t xml:space="preserve"> Smlouvy</w:t>
      </w:r>
      <w:bookmarkEnd w:id="16"/>
      <w:r w:rsidRPr="00FD7492">
        <w:rPr>
          <w:rFonts w:ascii="Open Sans" w:hAnsi="Open Sans" w:cs="Open Sans"/>
          <w:sz w:val="20"/>
          <w:szCs w:val="20"/>
        </w:rPr>
        <w:t xml:space="preserve">, </w:t>
      </w:r>
      <w:r w:rsidR="00495749" w:rsidRPr="00FD7492">
        <w:rPr>
          <w:rFonts w:ascii="Open Sans" w:hAnsi="Open Sans" w:cs="Open Sans"/>
          <w:sz w:val="20"/>
          <w:szCs w:val="20"/>
        </w:rPr>
        <w:t>v případě předání s </w:t>
      </w:r>
      <w:proofErr w:type="gramStart"/>
      <w:r w:rsidRPr="00FD7492">
        <w:rPr>
          <w:rFonts w:ascii="Open Sans" w:hAnsi="Open Sans" w:cs="Open Sans"/>
          <w:sz w:val="20"/>
          <w:szCs w:val="20"/>
        </w:rPr>
        <w:t>vad</w:t>
      </w:r>
      <w:r w:rsidR="00495749" w:rsidRPr="00FD7492">
        <w:rPr>
          <w:rFonts w:ascii="Open Sans" w:hAnsi="Open Sans" w:cs="Open Sans"/>
          <w:sz w:val="20"/>
          <w:szCs w:val="20"/>
        </w:rPr>
        <w:t xml:space="preserve">ami </w:t>
      </w:r>
      <w:r w:rsidRPr="00FD7492">
        <w:rPr>
          <w:rFonts w:ascii="Open Sans" w:hAnsi="Open Sans" w:cs="Open Sans"/>
          <w:sz w:val="20"/>
          <w:szCs w:val="20"/>
        </w:rPr>
        <w:t xml:space="preserve"> nebo</w:t>
      </w:r>
      <w:proofErr w:type="gramEnd"/>
      <w:r w:rsidRPr="00FD7492">
        <w:rPr>
          <w:rFonts w:ascii="Open Sans" w:hAnsi="Open Sans" w:cs="Open Sans"/>
          <w:sz w:val="20"/>
          <w:szCs w:val="20"/>
        </w:rPr>
        <w:t xml:space="preserve"> nedodělk</w:t>
      </w:r>
      <w:r w:rsidR="00495749" w:rsidRPr="00FD7492">
        <w:rPr>
          <w:rFonts w:ascii="Open Sans" w:hAnsi="Open Sans" w:cs="Open Sans"/>
          <w:sz w:val="20"/>
          <w:szCs w:val="20"/>
        </w:rPr>
        <w:t xml:space="preserve">y </w:t>
      </w:r>
      <w:r w:rsidRPr="00FD7492">
        <w:rPr>
          <w:rFonts w:ascii="Open Sans" w:hAnsi="Open Sans" w:cs="Open Sans"/>
          <w:sz w:val="20"/>
          <w:szCs w:val="20"/>
        </w:rPr>
        <w:t xml:space="preserve"> dle odst. </w:t>
      </w:r>
      <w:r w:rsidRPr="00FD7492">
        <w:rPr>
          <w:rFonts w:ascii="Open Sans" w:hAnsi="Open Sans" w:cs="Open Sans"/>
          <w:sz w:val="20"/>
          <w:szCs w:val="20"/>
        </w:rPr>
        <w:fldChar w:fldCharType="begin"/>
      </w:r>
      <w:r w:rsidRPr="00FD7492">
        <w:rPr>
          <w:rFonts w:ascii="Open Sans" w:hAnsi="Open Sans" w:cs="Open Sans"/>
          <w:sz w:val="20"/>
          <w:szCs w:val="20"/>
        </w:rPr>
        <w:instrText xml:space="preserve"> REF _Ref535332618 \r \h  \* MERGEFORMAT </w:instrText>
      </w:r>
      <w:r w:rsidRPr="00FD7492">
        <w:rPr>
          <w:rFonts w:ascii="Open Sans" w:hAnsi="Open Sans" w:cs="Open Sans"/>
          <w:sz w:val="20"/>
          <w:szCs w:val="20"/>
        </w:rPr>
      </w:r>
      <w:r w:rsidRPr="00FD7492">
        <w:rPr>
          <w:rFonts w:ascii="Open Sans" w:hAnsi="Open Sans" w:cs="Open Sans"/>
          <w:sz w:val="20"/>
          <w:szCs w:val="20"/>
        </w:rPr>
        <w:fldChar w:fldCharType="separate"/>
      </w:r>
      <w:r w:rsidR="005130B0">
        <w:rPr>
          <w:rFonts w:ascii="Open Sans" w:hAnsi="Open Sans" w:cs="Open Sans"/>
          <w:sz w:val="20"/>
          <w:szCs w:val="20"/>
        </w:rPr>
        <w:t>9.8</w:t>
      </w:r>
      <w:r w:rsidRPr="00FD7492">
        <w:rPr>
          <w:rFonts w:ascii="Open Sans" w:hAnsi="Open Sans" w:cs="Open Sans"/>
          <w:sz w:val="20"/>
          <w:szCs w:val="20"/>
        </w:rPr>
        <w:fldChar w:fldCharType="end"/>
      </w:r>
      <w:r w:rsidRPr="00FD7492">
        <w:rPr>
          <w:rFonts w:ascii="Open Sans" w:hAnsi="Open Sans" w:cs="Open Sans"/>
          <w:sz w:val="20"/>
          <w:szCs w:val="20"/>
        </w:rPr>
        <w:t xml:space="preserve"> Smlouvy</w:t>
      </w:r>
      <w:r w:rsidR="001042C9" w:rsidRPr="00FD7492">
        <w:rPr>
          <w:rFonts w:ascii="Open Sans" w:hAnsi="Open Sans" w:cs="Open Sans"/>
          <w:sz w:val="20"/>
          <w:szCs w:val="20"/>
        </w:rPr>
        <w:t xml:space="preserve"> pak</w:t>
      </w:r>
      <w:r w:rsidR="00495749" w:rsidRPr="00FD7492">
        <w:rPr>
          <w:rFonts w:ascii="Open Sans" w:hAnsi="Open Sans" w:cs="Open Sans"/>
          <w:sz w:val="20"/>
          <w:szCs w:val="20"/>
        </w:rPr>
        <w:t xml:space="preserve"> teprve po jejich odstranění</w:t>
      </w:r>
      <w:r w:rsidRPr="00FD7492">
        <w:rPr>
          <w:rFonts w:ascii="Open Sans" w:hAnsi="Open Sans" w:cs="Open Sans"/>
          <w:sz w:val="20"/>
          <w:szCs w:val="20"/>
        </w:rPr>
        <w:t>.</w:t>
      </w:r>
      <w:r w:rsidRPr="00FD7492">
        <w:rPr>
          <w:rFonts w:ascii="Open Sans" w:hAnsi="Open Sans" w:cs="Open Sans"/>
          <w:bCs/>
          <w:sz w:val="20"/>
          <w:szCs w:val="20"/>
        </w:rPr>
        <w:t xml:space="preserve"> </w:t>
      </w:r>
      <w:r w:rsidRPr="00FD7492">
        <w:rPr>
          <w:rFonts w:ascii="Open Sans" w:hAnsi="Open Sans" w:cs="Open Sans"/>
          <w:sz w:val="20"/>
          <w:szCs w:val="20"/>
        </w:rPr>
        <w:t>Daň z přidané hodnoty vypořádají Smluvní strany dle platných českých právních předpisů.</w:t>
      </w:r>
    </w:p>
    <w:p w14:paraId="0E8166BF" w14:textId="38D21A1D"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Daňové doklady – faktury vystavené Prodávajícím na základě této Smlouvy musí obsahovat všechny náležitosti stanovené zákonem č. 235/2004 Sb., o dani z přidané hodnoty, v platném znění</w:t>
      </w:r>
      <w:r>
        <w:rPr>
          <w:rFonts w:ascii="Open Sans" w:hAnsi="Open Sans" w:cs="Open Sans"/>
          <w:sz w:val="20"/>
          <w:szCs w:val="20"/>
        </w:rPr>
        <w:t xml:space="preserve">, </w:t>
      </w:r>
      <w:r w:rsidRPr="00371901">
        <w:rPr>
          <w:rFonts w:ascii="Open Sans" w:hAnsi="Open Sans" w:cs="Open Sans"/>
          <w:sz w:val="20"/>
          <w:szCs w:val="20"/>
        </w:rPr>
        <w:t>číslo této Smlouvy</w:t>
      </w:r>
      <w:bookmarkEnd w:id="17"/>
      <w:r>
        <w:rPr>
          <w:rFonts w:ascii="Open Sans" w:hAnsi="Open Sans" w:cs="Open Sans"/>
          <w:sz w:val="20"/>
          <w:szCs w:val="20"/>
        </w:rPr>
        <w:t xml:space="preserve"> </w:t>
      </w:r>
      <w:r w:rsidRPr="00371901">
        <w:rPr>
          <w:rFonts w:ascii="Open Sans" w:hAnsi="Open Sans" w:cs="Open Sans"/>
          <w:sz w:val="20"/>
          <w:szCs w:val="20"/>
        </w:rPr>
        <w:t xml:space="preserve">a údaj o tom, že </w:t>
      </w:r>
      <w:r>
        <w:rPr>
          <w:rFonts w:ascii="Open Sans" w:hAnsi="Open Sans" w:cs="Open Sans"/>
          <w:sz w:val="20"/>
          <w:szCs w:val="20"/>
          <w:lang w:eastAsia="en-US"/>
        </w:rPr>
        <w:t>Zařízení</w:t>
      </w:r>
      <w:r>
        <w:rPr>
          <w:rFonts w:ascii="Open Sans" w:hAnsi="Open Sans" w:cs="Open Sans"/>
          <w:sz w:val="20"/>
          <w:szCs w:val="20"/>
        </w:rPr>
        <w:t xml:space="preserve"> je</w:t>
      </w:r>
      <w:r w:rsidRPr="00371901">
        <w:rPr>
          <w:rFonts w:ascii="Open Sans" w:hAnsi="Open Sans" w:cs="Open Sans"/>
          <w:sz w:val="20"/>
          <w:szCs w:val="20"/>
        </w:rPr>
        <w:t xml:space="preserve"> dodáván</w:t>
      </w:r>
      <w:r>
        <w:rPr>
          <w:rFonts w:ascii="Open Sans" w:hAnsi="Open Sans" w:cs="Open Sans"/>
          <w:sz w:val="20"/>
          <w:szCs w:val="20"/>
        </w:rPr>
        <w:t>o</w:t>
      </w:r>
      <w:r w:rsidRPr="00371901">
        <w:rPr>
          <w:rFonts w:ascii="Open Sans" w:hAnsi="Open Sans" w:cs="Open Sans"/>
          <w:sz w:val="20"/>
          <w:szCs w:val="20"/>
        </w:rPr>
        <w:t xml:space="preserve"> pro účely projekt</w:t>
      </w:r>
      <w:r w:rsidR="001270BE">
        <w:rPr>
          <w:rFonts w:ascii="Open Sans" w:hAnsi="Open Sans" w:cs="Open Sans"/>
          <w:sz w:val="20"/>
          <w:szCs w:val="20"/>
        </w:rPr>
        <w:t>u</w:t>
      </w:r>
      <w:r w:rsidR="0055645F" w:rsidRPr="00371901">
        <w:rPr>
          <w:rFonts w:ascii="Open Sans" w:hAnsi="Open Sans" w:cs="Open Sans"/>
          <w:sz w:val="20"/>
          <w:szCs w:val="20"/>
        </w:rPr>
        <w:t xml:space="preserve"> </w:t>
      </w:r>
      <w:r w:rsidRPr="00371901">
        <w:rPr>
          <w:rFonts w:ascii="Open Sans" w:hAnsi="Open Sans" w:cs="Open Sans"/>
          <w:sz w:val="20"/>
          <w:szCs w:val="20"/>
        </w:rPr>
        <w:t>„</w:t>
      </w:r>
      <w:proofErr w:type="spellStart"/>
      <w:r w:rsidR="00773CED">
        <w:rPr>
          <w:rFonts w:ascii="Open Sans" w:hAnsi="Open Sans" w:cs="Open Sans"/>
          <w:sz w:val="20"/>
          <w:szCs w:val="20"/>
          <w:lang w:eastAsia="en-GB"/>
        </w:rPr>
        <w:t>CzechNanoLab</w:t>
      </w:r>
      <w:proofErr w:type="spellEnd"/>
      <w:r w:rsidR="00773CED">
        <w:rPr>
          <w:rFonts w:ascii="Open Sans" w:hAnsi="Open Sans" w:cs="Open Sans"/>
          <w:sz w:val="20"/>
          <w:szCs w:val="20"/>
          <w:lang w:eastAsia="en-GB"/>
        </w:rPr>
        <w:t>+</w:t>
      </w:r>
      <w:r w:rsidR="00A57176">
        <w:rPr>
          <w:rFonts w:ascii="Open Sans" w:hAnsi="Open Sans" w:cs="Open Sans"/>
          <w:sz w:val="20"/>
          <w:szCs w:val="20"/>
          <w:lang w:eastAsia="en-GB"/>
        </w:rPr>
        <w:t xml:space="preserve">“, </w:t>
      </w:r>
      <w:proofErr w:type="spellStart"/>
      <w:r w:rsidR="00A57176">
        <w:rPr>
          <w:rFonts w:ascii="Open Sans" w:hAnsi="Open Sans" w:cs="Open Sans"/>
          <w:sz w:val="20"/>
          <w:szCs w:val="20"/>
          <w:lang w:eastAsia="en-GB"/>
        </w:rPr>
        <w:t>reg</w:t>
      </w:r>
      <w:proofErr w:type="spellEnd"/>
      <w:r w:rsidR="00A57176">
        <w:rPr>
          <w:rFonts w:ascii="Open Sans" w:hAnsi="Open Sans" w:cs="Open Sans"/>
          <w:sz w:val="20"/>
          <w:szCs w:val="20"/>
          <w:lang w:eastAsia="en-GB"/>
        </w:rPr>
        <w:t xml:space="preserve">. č. </w:t>
      </w:r>
      <w:r w:rsidR="00850C27" w:rsidRPr="00850C27">
        <w:rPr>
          <w:rFonts w:ascii="Open Sans" w:hAnsi="Open Sans" w:cs="Open Sans"/>
          <w:sz w:val="20"/>
          <w:szCs w:val="20"/>
          <w:lang w:eastAsia="en-GB"/>
        </w:rPr>
        <w:t>CZ.02.01.01/00/23_015/0008200</w:t>
      </w:r>
      <w:r w:rsidRPr="00371901">
        <w:rPr>
          <w:rFonts w:ascii="Open Sans" w:hAnsi="Open Sans" w:cs="Open Sans"/>
          <w:sz w:val="20"/>
          <w:szCs w:val="20"/>
          <w:lang w:eastAsia="en-GB"/>
        </w:rPr>
        <w:t>.</w:t>
      </w:r>
    </w:p>
    <w:p w14:paraId="154F70FA" w14:textId="175A95CC"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Kupující preferuje elektronickou fakturaci na elektronickou adresu </w:t>
      </w:r>
      <w:hyperlink r:id="rId12">
        <w:r w:rsidRPr="00371901">
          <w:rPr>
            <w:rStyle w:val="InternetLink"/>
            <w:rFonts w:ascii="Open Sans" w:hAnsi="Open Sans" w:cs="Open Sans"/>
            <w:sz w:val="20"/>
            <w:szCs w:val="20"/>
          </w:rPr>
          <w:t>efaktury@fzu.cz</w:t>
        </w:r>
      </w:hyperlink>
      <w:r w:rsidRPr="00371901">
        <w:rPr>
          <w:rFonts w:ascii="Open Sans" w:hAnsi="Open Sans" w:cs="Open Sans"/>
          <w:sz w:val="20"/>
          <w:szCs w:val="20"/>
        </w:rPr>
        <w:t xml:space="preserve">. Vystavené </w:t>
      </w:r>
      <w:r w:rsidR="001042C9">
        <w:rPr>
          <w:rFonts w:ascii="Open Sans" w:hAnsi="Open Sans" w:cs="Open Sans"/>
          <w:sz w:val="20"/>
          <w:szCs w:val="20"/>
        </w:rPr>
        <w:t>faktury</w:t>
      </w:r>
      <w:r w:rsidRPr="00371901">
        <w:rPr>
          <w:rFonts w:ascii="Open Sans" w:hAnsi="Open Sans" w:cs="Open Sans"/>
          <w:sz w:val="20"/>
          <w:szCs w:val="20"/>
        </w:rPr>
        <w:t xml:space="preserve"> nesmí být v rozporu s mezinárodními dohodami o zamezení dvojího zdanění, budou-li se na konkrétní případ vztahovat.</w:t>
      </w:r>
    </w:p>
    <w:p w14:paraId="23ADD427" w14:textId="54794C95"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Lhůta splatnosti daňových dokladů je třicet (30) dnů od data jejich doručení Kupujícímu. Zaplacením účtované částky se rozumí den jejího odeslání na účet Prodávajícího.</w:t>
      </w:r>
    </w:p>
    <w:p w14:paraId="5EB0B1E2" w14:textId="23A1C491"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Pokud</w:t>
      </w:r>
      <w:r>
        <w:rPr>
          <w:rFonts w:ascii="Open Sans" w:hAnsi="Open Sans" w:cs="Open Sans"/>
          <w:sz w:val="20"/>
          <w:szCs w:val="20"/>
        </w:rPr>
        <w:t xml:space="preserve"> </w:t>
      </w:r>
      <w:r w:rsidRPr="00371901">
        <w:rPr>
          <w:rFonts w:ascii="Open Sans" w:hAnsi="Open Sans" w:cs="Open Sans"/>
          <w:sz w:val="20"/>
          <w:szCs w:val="20"/>
        </w:rPr>
        <w:t>faktura nebude vystaven</w:t>
      </w:r>
      <w:r>
        <w:rPr>
          <w:rFonts w:ascii="Open Sans" w:hAnsi="Open Sans" w:cs="Open Sans"/>
          <w:sz w:val="20"/>
          <w:szCs w:val="20"/>
        </w:rPr>
        <w:t>a</w:t>
      </w:r>
      <w:r w:rsidRPr="00371901">
        <w:rPr>
          <w:rFonts w:ascii="Open Sans" w:hAnsi="Open Sans" w:cs="Open Sans"/>
          <w:sz w:val="20"/>
          <w:szCs w:val="20"/>
        </w:rPr>
        <w:t xml:space="preserve"> v souladu s platebními podmínkami stanovenými Smlouvou nebo nebude splňovat požadované zákonné náležitosti, je Kupující oprávněn </w:t>
      </w:r>
      <w:r>
        <w:rPr>
          <w:rFonts w:ascii="Open Sans" w:hAnsi="Open Sans" w:cs="Open Sans"/>
          <w:sz w:val="20"/>
          <w:szCs w:val="20"/>
        </w:rPr>
        <w:t>ji</w:t>
      </w:r>
      <w:r w:rsidRPr="00371901">
        <w:rPr>
          <w:rFonts w:ascii="Open Sans" w:hAnsi="Open Sans" w:cs="Open Sans"/>
          <w:sz w:val="20"/>
          <w:szCs w:val="20"/>
        </w:rPr>
        <w:t xml:space="preserve"> Prodávajícímu vrátit jako neúpln</w:t>
      </w:r>
      <w:r>
        <w:rPr>
          <w:rFonts w:ascii="Open Sans" w:hAnsi="Open Sans" w:cs="Open Sans"/>
          <w:sz w:val="20"/>
          <w:szCs w:val="20"/>
        </w:rPr>
        <w:t>ou</w:t>
      </w:r>
      <w:r w:rsidRPr="00371901">
        <w:rPr>
          <w:rFonts w:ascii="Open Sans" w:hAnsi="Open Sans" w:cs="Open Sans"/>
          <w:sz w:val="20"/>
          <w:szCs w:val="20"/>
        </w:rPr>
        <w:t xml:space="preserve"> k doplnění, resp. nesprávně vystaven</w:t>
      </w:r>
      <w:r>
        <w:rPr>
          <w:rFonts w:ascii="Open Sans" w:hAnsi="Open Sans" w:cs="Open Sans"/>
          <w:sz w:val="20"/>
          <w:szCs w:val="20"/>
        </w:rPr>
        <w:t>ou</w:t>
      </w:r>
      <w:r w:rsidRPr="00371901">
        <w:rPr>
          <w:rFonts w:ascii="Open Sans" w:hAnsi="Open Sans" w:cs="Open Sans"/>
          <w:sz w:val="20"/>
          <w:szCs w:val="20"/>
        </w:rPr>
        <w:t xml:space="preserve"> k novému </w:t>
      </w:r>
      <w:r w:rsidRPr="00371901">
        <w:rPr>
          <w:rFonts w:ascii="Open Sans" w:hAnsi="Open Sans" w:cs="Open Sans"/>
          <w:sz w:val="20"/>
          <w:szCs w:val="20"/>
        </w:rPr>
        <w:lastRenderedPageBreak/>
        <w:t>vystavení, a to ve lhůtě pěti (5) pracovních dnů od data je</w:t>
      </w:r>
      <w:r>
        <w:rPr>
          <w:rFonts w:ascii="Open Sans" w:hAnsi="Open Sans" w:cs="Open Sans"/>
          <w:sz w:val="20"/>
          <w:szCs w:val="20"/>
        </w:rPr>
        <w:t>jí</w:t>
      </w:r>
      <w:r w:rsidRPr="00371901">
        <w:rPr>
          <w:rFonts w:ascii="Open Sans" w:hAnsi="Open Sans" w:cs="Open Sans"/>
          <w:sz w:val="20"/>
          <w:szCs w:val="20"/>
        </w:rPr>
        <w:t xml:space="preserve">ho doručení Kupujícímu. Kupující přitom není v prodlení s úhradou Kupní Ceny nebo její části. Nová </w:t>
      </w:r>
      <w:r w:rsidR="008F2C52">
        <w:rPr>
          <w:rFonts w:ascii="Open Sans" w:hAnsi="Open Sans" w:cs="Open Sans"/>
          <w:sz w:val="20"/>
          <w:szCs w:val="20"/>
        </w:rPr>
        <w:t>l</w:t>
      </w:r>
      <w:r w:rsidRPr="00371901">
        <w:rPr>
          <w:rFonts w:ascii="Open Sans" w:hAnsi="Open Sans" w:cs="Open Sans"/>
          <w:sz w:val="20"/>
          <w:szCs w:val="20"/>
        </w:rPr>
        <w:t xml:space="preserve">hůta splatnosti začne plynout dnem doručení opravené nebo nově vyhotovené </w:t>
      </w:r>
      <w:r>
        <w:rPr>
          <w:rFonts w:ascii="Open Sans" w:hAnsi="Open Sans" w:cs="Open Sans"/>
          <w:sz w:val="20"/>
          <w:szCs w:val="20"/>
        </w:rPr>
        <w:t>faktury</w:t>
      </w:r>
      <w:r w:rsidRPr="00371901">
        <w:rPr>
          <w:rFonts w:ascii="Open Sans" w:hAnsi="Open Sans" w:cs="Open Sans"/>
          <w:sz w:val="20"/>
          <w:szCs w:val="20"/>
        </w:rPr>
        <w:t xml:space="preserve"> Kupujícímu.</w:t>
      </w:r>
    </w:p>
    <w:p w14:paraId="3BA52383"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Kupující je oprávněn pozastavit či jednostranně započítat proti pohledávkám Prodávajícího kteroukoli z plateb z důvodu:</w:t>
      </w:r>
    </w:p>
    <w:p w14:paraId="49502E75"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škody způsobené Prodávajícím,</w:t>
      </w:r>
    </w:p>
    <w:p w14:paraId="24131E7D"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smluvní pokuty.</w:t>
      </w:r>
    </w:p>
    <w:p w14:paraId="0C856F0A" w14:textId="77777777" w:rsidR="004A6AE7" w:rsidRPr="00AA4DF7"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není oprávněn započítat žádnou svou pohledávku proti pohledávce Kupujícího z této Smlouvy.</w:t>
      </w:r>
    </w:p>
    <w:p w14:paraId="76018D0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VLASTNICKÉ PRÁVO</w:t>
      </w:r>
    </w:p>
    <w:p w14:paraId="348B25F2" w14:textId="48EE4682" w:rsidR="004A6AE7" w:rsidRPr="00362E3D" w:rsidRDefault="004A6AE7" w:rsidP="004A6AE7">
      <w:pPr>
        <w:pStyle w:val="Odstavecseseznamem1"/>
        <w:spacing w:after="240"/>
        <w:ind w:left="567"/>
        <w:jc w:val="both"/>
        <w:rPr>
          <w:rFonts w:ascii="Open Sans" w:hAnsi="Open Sans" w:cs="Open Sans"/>
          <w:b/>
          <w:bCs/>
          <w:sz w:val="20"/>
          <w:szCs w:val="20"/>
          <w:u w:val="single"/>
        </w:rPr>
      </w:pPr>
      <w:r w:rsidRPr="00371901">
        <w:rPr>
          <w:rFonts w:ascii="Open Sans" w:hAnsi="Open Sans" w:cs="Open Sans"/>
          <w:sz w:val="20"/>
          <w:szCs w:val="20"/>
        </w:rPr>
        <w:t xml:space="preserve">Vlastnické právo k </w:t>
      </w:r>
      <w:r>
        <w:rPr>
          <w:rFonts w:ascii="Open Sans" w:hAnsi="Open Sans" w:cs="Open Sans"/>
          <w:sz w:val="20"/>
          <w:szCs w:val="20"/>
          <w:lang w:eastAsia="en-US"/>
        </w:rPr>
        <w:t>Zařízení</w:t>
      </w:r>
      <w:r w:rsidRPr="00371901">
        <w:rPr>
          <w:rFonts w:ascii="Open Sans" w:hAnsi="Open Sans" w:cs="Open Sans"/>
          <w:sz w:val="20"/>
          <w:szCs w:val="20"/>
        </w:rPr>
        <w:t xml:space="preserve"> a zároveň i </w:t>
      </w:r>
      <w:r>
        <w:rPr>
          <w:rFonts w:ascii="Open Sans" w:hAnsi="Open Sans" w:cs="Open Sans"/>
          <w:sz w:val="20"/>
          <w:szCs w:val="20"/>
        </w:rPr>
        <w:t xml:space="preserve">související </w:t>
      </w:r>
      <w:r w:rsidRPr="00371901">
        <w:rPr>
          <w:rFonts w:ascii="Open Sans" w:hAnsi="Open Sans" w:cs="Open Sans"/>
          <w:sz w:val="20"/>
          <w:szCs w:val="20"/>
        </w:rPr>
        <w:t xml:space="preserve">nebezpečí škody přechází na Kupujícího řádným předáním </w:t>
      </w:r>
      <w:r>
        <w:rPr>
          <w:rFonts w:ascii="Open Sans" w:hAnsi="Open Sans" w:cs="Open Sans"/>
          <w:sz w:val="20"/>
          <w:szCs w:val="20"/>
          <w:lang w:eastAsia="en-US"/>
        </w:rPr>
        <w:t>Zařízení</w:t>
      </w:r>
      <w:r>
        <w:rPr>
          <w:rFonts w:ascii="Open Sans" w:hAnsi="Open Sans" w:cs="Open Sans"/>
          <w:sz w:val="20"/>
          <w:szCs w:val="20"/>
        </w:rPr>
        <w:t xml:space="preserve"> </w:t>
      </w:r>
      <w:r w:rsidRPr="00371901">
        <w:rPr>
          <w:rFonts w:ascii="Open Sans" w:hAnsi="Open Sans" w:cs="Open Sans"/>
          <w:sz w:val="20"/>
          <w:szCs w:val="20"/>
        </w:rPr>
        <w:t xml:space="preserve">dle odst.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_Ref380049631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9.5</w:t>
      </w:r>
      <w:r w:rsidRPr="00371901">
        <w:rPr>
          <w:rFonts w:ascii="Open Sans" w:hAnsi="Open Sans" w:cs="Open Sans"/>
          <w:sz w:val="20"/>
          <w:szCs w:val="20"/>
        </w:rPr>
        <w:fldChar w:fldCharType="end"/>
      </w:r>
      <w:r w:rsidRPr="00371901">
        <w:rPr>
          <w:rFonts w:ascii="Open Sans" w:hAnsi="Open Sans" w:cs="Open Sans"/>
          <w:sz w:val="20"/>
          <w:szCs w:val="20"/>
        </w:rPr>
        <w:t xml:space="preserve"> Smlouvy.</w:t>
      </w:r>
    </w:p>
    <w:p w14:paraId="593B92F3"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bookmarkStart w:id="18" w:name="_Ref156829117"/>
      <w:r w:rsidRPr="00371901">
        <w:rPr>
          <w:rFonts w:ascii="Open Sans" w:hAnsi="Open Sans" w:cs="Open Sans"/>
          <w:b/>
          <w:bCs/>
          <w:sz w:val="20"/>
          <w:szCs w:val="20"/>
          <w:u w:val="single"/>
        </w:rPr>
        <w:t>MÍSTO PLNĚNÍ</w:t>
      </w:r>
      <w:bookmarkEnd w:id="18"/>
    </w:p>
    <w:p w14:paraId="5D814C8B" w14:textId="39DA6DE2" w:rsidR="004A6AE7" w:rsidRPr="00371901" w:rsidRDefault="004A6AE7" w:rsidP="004A6AE7">
      <w:pPr>
        <w:pStyle w:val="Odstavecseseznamem1"/>
        <w:spacing w:after="240"/>
        <w:ind w:left="567"/>
        <w:jc w:val="both"/>
        <w:rPr>
          <w:rFonts w:ascii="Open Sans" w:hAnsi="Open Sans" w:cs="Open Sans"/>
          <w:b/>
          <w:bCs/>
          <w:sz w:val="20"/>
          <w:szCs w:val="20"/>
          <w:u w:val="single"/>
        </w:rPr>
      </w:pPr>
      <w:r w:rsidRPr="0082607F">
        <w:rPr>
          <w:rFonts w:ascii="Open Sans" w:hAnsi="Open Sans" w:cs="Open Sans"/>
          <w:sz w:val="20"/>
          <w:szCs w:val="20"/>
        </w:rPr>
        <w:t xml:space="preserve">Místem </w:t>
      </w:r>
      <w:r w:rsidR="002F161A">
        <w:rPr>
          <w:rFonts w:ascii="Open Sans" w:hAnsi="Open Sans" w:cs="Open Sans"/>
          <w:sz w:val="20"/>
          <w:szCs w:val="20"/>
        </w:rPr>
        <w:t xml:space="preserve">plnění </w:t>
      </w:r>
      <w:r w:rsidRPr="0082607F">
        <w:rPr>
          <w:rFonts w:ascii="Open Sans" w:hAnsi="Open Sans" w:cs="Open Sans"/>
          <w:sz w:val="20"/>
          <w:szCs w:val="20"/>
        </w:rPr>
        <w:t>je</w:t>
      </w:r>
      <w:r w:rsidR="00372A4E">
        <w:rPr>
          <w:rFonts w:ascii="Open Sans" w:hAnsi="Open Sans" w:cs="Open Sans"/>
          <w:sz w:val="20"/>
          <w:szCs w:val="20"/>
        </w:rPr>
        <w:t xml:space="preserve"> m</w:t>
      </w:r>
      <w:r w:rsidR="00C955BE">
        <w:rPr>
          <w:rFonts w:ascii="Open Sans" w:hAnsi="Open Sans" w:cs="Open Sans"/>
          <w:sz w:val="20"/>
          <w:szCs w:val="20"/>
        </w:rPr>
        <w:t>ístnos</w:t>
      </w:r>
      <w:r w:rsidR="00C955BE" w:rsidRPr="00843578">
        <w:rPr>
          <w:rFonts w:ascii="Open Sans" w:hAnsi="Open Sans" w:cs="Open Sans"/>
          <w:sz w:val="20"/>
          <w:szCs w:val="20"/>
        </w:rPr>
        <w:t xml:space="preserve">t č. </w:t>
      </w:r>
      <w:r w:rsidR="001543FF">
        <w:rPr>
          <w:rFonts w:ascii="Open Sans" w:hAnsi="Open Sans" w:cs="Open Sans"/>
          <w:sz w:val="20"/>
          <w:szCs w:val="20"/>
        </w:rPr>
        <w:t>F40</w:t>
      </w:r>
      <w:r w:rsidR="00A54471" w:rsidRPr="00843578">
        <w:rPr>
          <w:rFonts w:ascii="Open Sans" w:hAnsi="Open Sans" w:cs="Open Sans"/>
          <w:sz w:val="20"/>
          <w:szCs w:val="20"/>
        </w:rPr>
        <w:t xml:space="preserve"> </w:t>
      </w:r>
      <w:r w:rsidR="00C955BE" w:rsidRPr="00843578">
        <w:rPr>
          <w:rFonts w:ascii="Open Sans" w:hAnsi="Open Sans" w:cs="Open Sans"/>
          <w:sz w:val="20"/>
          <w:szCs w:val="20"/>
        </w:rPr>
        <w:t>v </w:t>
      </w:r>
      <w:r w:rsidRPr="00843578">
        <w:rPr>
          <w:rFonts w:ascii="Open Sans" w:hAnsi="Open Sans" w:cs="Open Sans"/>
          <w:sz w:val="20"/>
          <w:szCs w:val="20"/>
        </w:rPr>
        <w:t>budo</w:t>
      </w:r>
      <w:r w:rsidR="00C955BE" w:rsidRPr="00843578">
        <w:rPr>
          <w:rFonts w:ascii="Open Sans" w:hAnsi="Open Sans" w:cs="Open Sans"/>
          <w:sz w:val="20"/>
          <w:szCs w:val="20"/>
        </w:rPr>
        <w:t xml:space="preserve">vě </w:t>
      </w:r>
      <w:r w:rsidR="001543FF">
        <w:rPr>
          <w:rFonts w:ascii="Open Sans" w:hAnsi="Open Sans" w:cs="Open Sans"/>
          <w:sz w:val="20"/>
          <w:szCs w:val="20"/>
        </w:rPr>
        <w:t>F</w:t>
      </w:r>
      <w:r w:rsidR="00A54471">
        <w:rPr>
          <w:rFonts w:ascii="Open Sans" w:hAnsi="Open Sans" w:cs="Open Sans"/>
          <w:sz w:val="20"/>
          <w:szCs w:val="20"/>
        </w:rPr>
        <w:t xml:space="preserve"> </w:t>
      </w:r>
      <w:r w:rsidR="00C955BE" w:rsidRPr="00843578">
        <w:rPr>
          <w:rFonts w:ascii="Open Sans" w:hAnsi="Open Sans" w:cs="Open Sans"/>
          <w:sz w:val="20"/>
          <w:szCs w:val="20"/>
        </w:rPr>
        <w:t>v</w:t>
      </w:r>
      <w:r w:rsidR="00A54471">
        <w:rPr>
          <w:rFonts w:ascii="Open Sans" w:hAnsi="Open Sans" w:cs="Open Sans"/>
          <w:sz w:val="20"/>
          <w:szCs w:val="20"/>
        </w:rPr>
        <w:t> </w:t>
      </w:r>
      <w:r w:rsidR="00C955BE">
        <w:rPr>
          <w:rFonts w:ascii="Open Sans" w:hAnsi="Open Sans" w:cs="Open Sans"/>
          <w:sz w:val="20"/>
          <w:szCs w:val="20"/>
        </w:rPr>
        <w:t>areálu Kupujícího na a</w:t>
      </w:r>
      <w:r w:rsidR="008F4A7F">
        <w:rPr>
          <w:rFonts w:ascii="Open Sans" w:hAnsi="Open Sans" w:cs="Open Sans"/>
          <w:sz w:val="20"/>
          <w:szCs w:val="20"/>
        </w:rPr>
        <w:t>drese</w:t>
      </w:r>
      <w:r>
        <w:rPr>
          <w:rFonts w:ascii="Open Sans" w:hAnsi="Open Sans" w:cs="Open Sans"/>
          <w:sz w:val="20"/>
          <w:szCs w:val="20"/>
        </w:rPr>
        <w:t xml:space="preserve"> </w:t>
      </w:r>
      <w:r w:rsidR="006C3588">
        <w:rPr>
          <w:rFonts w:ascii="Open Sans" w:hAnsi="Open Sans" w:cs="Open Sans"/>
          <w:sz w:val="20"/>
          <w:szCs w:val="20"/>
        </w:rPr>
        <w:t>Cukrovarnická</w:t>
      </w:r>
      <w:r w:rsidR="00372A4E">
        <w:rPr>
          <w:rFonts w:ascii="Open Sans" w:hAnsi="Open Sans" w:cs="Open Sans"/>
          <w:sz w:val="20"/>
          <w:szCs w:val="20"/>
        </w:rPr>
        <w:t xml:space="preserve"> 1</w:t>
      </w:r>
      <w:r w:rsidR="006C3588">
        <w:rPr>
          <w:rFonts w:ascii="Open Sans" w:hAnsi="Open Sans" w:cs="Open Sans"/>
          <w:sz w:val="20"/>
          <w:szCs w:val="20"/>
        </w:rPr>
        <w:t>12</w:t>
      </w:r>
      <w:r w:rsidR="00372A4E">
        <w:rPr>
          <w:rFonts w:ascii="Open Sans" w:hAnsi="Open Sans" w:cs="Open Sans"/>
          <w:sz w:val="20"/>
          <w:szCs w:val="20"/>
        </w:rPr>
        <w:t>/</w:t>
      </w:r>
      <w:r w:rsidR="006C3588">
        <w:rPr>
          <w:rFonts w:ascii="Open Sans" w:hAnsi="Open Sans" w:cs="Open Sans"/>
          <w:sz w:val="20"/>
          <w:szCs w:val="20"/>
        </w:rPr>
        <w:t>10</w:t>
      </w:r>
      <w:r w:rsidR="00372A4E">
        <w:rPr>
          <w:rFonts w:ascii="Open Sans" w:hAnsi="Open Sans" w:cs="Open Sans"/>
          <w:sz w:val="20"/>
          <w:szCs w:val="20"/>
        </w:rPr>
        <w:t xml:space="preserve">, </w:t>
      </w:r>
      <w:r w:rsidR="008F4A7F">
        <w:rPr>
          <w:rFonts w:ascii="Open Sans" w:hAnsi="Open Sans" w:cs="Open Sans"/>
          <w:sz w:val="20"/>
          <w:szCs w:val="20"/>
        </w:rPr>
        <w:t>1</w:t>
      </w:r>
      <w:r w:rsidR="00FB1082">
        <w:rPr>
          <w:rFonts w:ascii="Open Sans" w:hAnsi="Open Sans" w:cs="Open Sans"/>
          <w:sz w:val="20"/>
          <w:szCs w:val="20"/>
        </w:rPr>
        <w:t>6</w:t>
      </w:r>
      <w:r w:rsidR="008F4A7F">
        <w:rPr>
          <w:rFonts w:ascii="Open Sans" w:hAnsi="Open Sans" w:cs="Open Sans"/>
          <w:sz w:val="20"/>
          <w:szCs w:val="20"/>
        </w:rPr>
        <w:t xml:space="preserve">2 00 </w:t>
      </w:r>
      <w:r w:rsidR="00372A4E">
        <w:rPr>
          <w:rFonts w:ascii="Open Sans" w:hAnsi="Open Sans" w:cs="Open Sans"/>
          <w:sz w:val="20"/>
          <w:szCs w:val="20"/>
        </w:rPr>
        <w:t xml:space="preserve">Praha </w:t>
      </w:r>
      <w:r w:rsidR="00FB1082">
        <w:rPr>
          <w:rFonts w:ascii="Open Sans" w:hAnsi="Open Sans" w:cs="Open Sans"/>
          <w:sz w:val="20"/>
          <w:szCs w:val="20"/>
        </w:rPr>
        <w:t>6</w:t>
      </w:r>
      <w:r w:rsidRPr="0082607F">
        <w:rPr>
          <w:rFonts w:ascii="Open Sans" w:hAnsi="Open Sans" w:cs="Open Sans"/>
          <w:sz w:val="20"/>
          <w:szCs w:val="20"/>
        </w:rPr>
        <w:t>.</w:t>
      </w:r>
    </w:p>
    <w:p w14:paraId="4462494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SOUČINNOST SMLUVNÍCH STRAN</w:t>
      </w:r>
    </w:p>
    <w:p w14:paraId="09A258BA"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se zavazuje upozornit Kupujícího na případné překážky na své straně, které mohou negativně</w:t>
      </w:r>
      <w:r>
        <w:rPr>
          <w:rFonts w:ascii="Open Sans" w:hAnsi="Open Sans" w:cs="Open Sans"/>
          <w:sz w:val="20"/>
          <w:szCs w:val="20"/>
        </w:rPr>
        <w:t xml:space="preserve"> ovlivnit řádné dodání </w:t>
      </w:r>
      <w:r>
        <w:rPr>
          <w:rFonts w:ascii="Open Sans" w:hAnsi="Open Sans" w:cs="Open Sans"/>
          <w:sz w:val="20"/>
          <w:szCs w:val="20"/>
          <w:lang w:eastAsia="en-US"/>
        </w:rPr>
        <w:t>Zařízení</w:t>
      </w:r>
      <w:r w:rsidRPr="00371901">
        <w:rPr>
          <w:rFonts w:ascii="Open Sans" w:hAnsi="Open Sans" w:cs="Open Sans"/>
          <w:sz w:val="20"/>
          <w:szCs w:val="20"/>
        </w:rPr>
        <w:t>.</w:t>
      </w:r>
    </w:p>
    <w:p w14:paraId="34329DEE" w14:textId="77777777" w:rsidR="004A6AE7" w:rsidRPr="001042C9"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Prodávající je povinen upozornit Kupujícího na nevhodně provedenou připravenost místa </w:t>
      </w:r>
      <w:r>
        <w:rPr>
          <w:rFonts w:ascii="Open Sans" w:hAnsi="Open Sans" w:cs="Open Sans"/>
          <w:sz w:val="20"/>
          <w:szCs w:val="20"/>
        </w:rPr>
        <w:t>plnění, pokud je to možné</w:t>
      </w:r>
      <w:r w:rsidRPr="00371901">
        <w:rPr>
          <w:rFonts w:ascii="Open Sans" w:hAnsi="Open Sans" w:cs="Open Sans"/>
          <w:sz w:val="20"/>
          <w:szCs w:val="20"/>
        </w:rPr>
        <w:t>.</w:t>
      </w:r>
    </w:p>
    <w:p w14:paraId="7A80F6F5" w14:textId="0C9C40D9" w:rsidR="00495749" w:rsidRDefault="00495749" w:rsidP="00495749">
      <w:pPr>
        <w:pStyle w:val="Odstavecseseznamem1"/>
        <w:numPr>
          <w:ilvl w:val="1"/>
          <w:numId w:val="1"/>
        </w:numPr>
        <w:spacing w:after="240"/>
        <w:jc w:val="both"/>
        <w:rPr>
          <w:rFonts w:ascii="Open Sans" w:hAnsi="Open Sans" w:cs="Open Sans"/>
          <w:sz w:val="20"/>
          <w:szCs w:val="20"/>
        </w:rPr>
      </w:pPr>
      <w:proofErr w:type="gramStart"/>
      <w:r w:rsidRPr="00371901">
        <w:rPr>
          <w:rFonts w:ascii="Open Sans" w:hAnsi="Open Sans" w:cs="Open Sans"/>
          <w:sz w:val="20"/>
          <w:szCs w:val="20"/>
        </w:rPr>
        <w:t xml:space="preserve">Prodávající </w:t>
      </w:r>
      <w:r>
        <w:rPr>
          <w:rFonts w:ascii="Open Sans" w:hAnsi="Open Sans" w:cs="Open Sans"/>
          <w:sz w:val="20"/>
          <w:szCs w:val="20"/>
        </w:rPr>
        <w:t xml:space="preserve"> se</w:t>
      </w:r>
      <w:proofErr w:type="gramEnd"/>
      <w:r>
        <w:rPr>
          <w:rFonts w:ascii="Open Sans" w:hAnsi="Open Sans" w:cs="Open Sans"/>
          <w:sz w:val="20"/>
          <w:szCs w:val="20"/>
        </w:rPr>
        <w:t xml:space="preserve"> zavazuje poskytnout  Kupujícímu součinnost v</w:t>
      </w:r>
      <w:r w:rsidR="00A54471">
        <w:rPr>
          <w:rFonts w:ascii="Open Sans" w:hAnsi="Open Sans" w:cs="Open Sans"/>
          <w:sz w:val="20"/>
          <w:szCs w:val="20"/>
        </w:rPr>
        <w:t> </w:t>
      </w:r>
      <w:r>
        <w:rPr>
          <w:rFonts w:ascii="Open Sans" w:hAnsi="Open Sans" w:cs="Open Sans"/>
          <w:sz w:val="20"/>
          <w:szCs w:val="20"/>
        </w:rPr>
        <w:t>případě kontrol oprávněných subjektů v</w:t>
      </w:r>
      <w:r w:rsidR="00A54471">
        <w:rPr>
          <w:rFonts w:ascii="Open Sans" w:hAnsi="Open Sans" w:cs="Open Sans"/>
          <w:sz w:val="20"/>
          <w:szCs w:val="20"/>
        </w:rPr>
        <w:t> </w:t>
      </w:r>
      <w:r>
        <w:rPr>
          <w:rFonts w:ascii="Open Sans" w:hAnsi="Open Sans" w:cs="Open Sans"/>
          <w:sz w:val="20"/>
          <w:szCs w:val="20"/>
        </w:rPr>
        <w:t>souvislosti s</w:t>
      </w:r>
      <w:r w:rsidR="00A54471">
        <w:rPr>
          <w:rFonts w:ascii="Open Sans" w:hAnsi="Open Sans" w:cs="Open Sans"/>
          <w:sz w:val="20"/>
          <w:szCs w:val="20"/>
        </w:rPr>
        <w:t> </w:t>
      </w:r>
      <w:r>
        <w:rPr>
          <w:rFonts w:ascii="Open Sans" w:hAnsi="Open Sans" w:cs="Open Sans"/>
          <w:sz w:val="20"/>
          <w:szCs w:val="20"/>
        </w:rPr>
        <w:t>Projektem.</w:t>
      </w:r>
    </w:p>
    <w:p w14:paraId="41CE45EF" w14:textId="2A6C1928" w:rsidR="004A6AE7" w:rsidRPr="0085366D" w:rsidRDefault="003E50E8" w:rsidP="00C41127">
      <w:pPr>
        <w:pStyle w:val="Odstavecseseznamem1"/>
        <w:numPr>
          <w:ilvl w:val="0"/>
          <w:numId w:val="1"/>
        </w:numPr>
        <w:spacing w:after="240"/>
        <w:jc w:val="both"/>
        <w:rPr>
          <w:rFonts w:ascii="Open Sans" w:hAnsi="Open Sans" w:cs="Open Sans"/>
          <w:b/>
          <w:bCs/>
          <w:sz w:val="20"/>
          <w:szCs w:val="20"/>
          <w:u w:val="single"/>
        </w:rPr>
      </w:pPr>
      <w:r>
        <w:rPr>
          <w:rFonts w:ascii="Open Sans" w:hAnsi="Open Sans" w:cs="Open Sans"/>
          <w:b/>
          <w:bCs/>
          <w:sz w:val="20"/>
          <w:szCs w:val="20"/>
          <w:u w:val="single"/>
        </w:rPr>
        <w:t xml:space="preserve">TOVÁRNÍ ZKOUŠKA, </w:t>
      </w:r>
      <w:r w:rsidR="004A6AE7" w:rsidRPr="00371901">
        <w:rPr>
          <w:rFonts w:ascii="Open Sans" w:hAnsi="Open Sans" w:cs="Open Sans"/>
          <w:b/>
          <w:bCs/>
          <w:sz w:val="20"/>
          <w:szCs w:val="20"/>
          <w:u w:val="single"/>
        </w:rPr>
        <w:t>DODÁNÍ, INSTALACE, PŘED</w:t>
      </w:r>
      <w:r w:rsidR="004A6AE7" w:rsidRPr="0085366D">
        <w:rPr>
          <w:rFonts w:ascii="Open Sans" w:hAnsi="Open Sans" w:cs="Open Sans"/>
          <w:b/>
          <w:bCs/>
          <w:sz w:val="20"/>
          <w:szCs w:val="20"/>
          <w:u w:val="single"/>
        </w:rPr>
        <w:t xml:space="preserve">ÁNÍ </w:t>
      </w:r>
    </w:p>
    <w:p w14:paraId="303FE960" w14:textId="63DAE12C" w:rsidR="00825CF6" w:rsidRPr="0085366D" w:rsidRDefault="00825CF6" w:rsidP="00C41127">
      <w:pPr>
        <w:pStyle w:val="Odstavecseseznamem1"/>
        <w:numPr>
          <w:ilvl w:val="1"/>
          <w:numId w:val="1"/>
        </w:numPr>
        <w:spacing w:after="240"/>
        <w:jc w:val="both"/>
        <w:rPr>
          <w:rStyle w:val="Zdraznn"/>
          <w:rFonts w:ascii="Open Sans" w:hAnsi="Open Sans" w:cs="Open Sans"/>
          <w:b w:val="0"/>
          <w:szCs w:val="20"/>
        </w:rPr>
      </w:pPr>
      <w:bookmarkStart w:id="19" w:name="_Ref490044582"/>
      <w:r w:rsidRPr="0085366D">
        <w:rPr>
          <w:rStyle w:val="Zdraznn"/>
          <w:rFonts w:ascii="Open Sans" w:hAnsi="Open Sans" w:cs="Open Sans"/>
          <w:b w:val="0"/>
          <w:szCs w:val="20"/>
        </w:rPr>
        <w:t>TZ</w:t>
      </w:r>
    </w:p>
    <w:p w14:paraId="35418090" w14:textId="283BBF7C" w:rsidR="00825CF6" w:rsidRPr="0085366D" w:rsidRDefault="00825CF6"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 xml:space="preserve">Kupující je oprávněn zúčastnit se </w:t>
      </w:r>
      <w:r w:rsidR="00FD7C6F" w:rsidRPr="0085366D">
        <w:rPr>
          <w:rStyle w:val="Zdraznn"/>
          <w:rFonts w:ascii="Open Sans" w:hAnsi="Open Sans" w:cs="Open Sans"/>
          <w:b w:val="0"/>
          <w:szCs w:val="20"/>
        </w:rPr>
        <w:t>TZ</w:t>
      </w:r>
      <w:r w:rsidRPr="0085366D">
        <w:rPr>
          <w:rStyle w:val="Zdraznn"/>
          <w:rFonts w:ascii="Open Sans" w:hAnsi="Open Sans" w:cs="Open Sans"/>
          <w:b w:val="0"/>
          <w:szCs w:val="20"/>
        </w:rPr>
        <w:t xml:space="preserve"> v</w:t>
      </w:r>
      <w:r w:rsidR="00FD7C6F" w:rsidRPr="0085366D">
        <w:rPr>
          <w:rStyle w:val="Zdraznn"/>
          <w:rFonts w:ascii="Open Sans" w:hAnsi="Open Sans" w:cs="Open Sans"/>
          <w:b w:val="0"/>
          <w:szCs w:val="20"/>
        </w:rPr>
        <w:t> místě výrob</w:t>
      </w:r>
      <w:r w:rsidR="008C0DD8" w:rsidRPr="0085366D">
        <w:rPr>
          <w:rStyle w:val="Zdraznn"/>
          <w:rFonts w:ascii="Open Sans" w:hAnsi="Open Sans" w:cs="Open Sans"/>
          <w:b w:val="0"/>
          <w:szCs w:val="20"/>
        </w:rPr>
        <w:t>y Z</w:t>
      </w:r>
      <w:r w:rsidRPr="0085366D">
        <w:rPr>
          <w:rStyle w:val="Zdraznn"/>
          <w:rFonts w:ascii="Open Sans" w:hAnsi="Open Sans" w:cs="Open Sans"/>
          <w:b w:val="0"/>
          <w:szCs w:val="20"/>
        </w:rPr>
        <w:t>ařízení</w:t>
      </w:r>
      <w:r w:rsidR="008C0DD8" w:rsidRPr="0085366D">
        <w:rPr>
          <w:rStyle w:val="Zdraznn"/>
          <w:rFonts w:ascii="Open Sans" w:hAnsi="Open Sans" w:cs="Open Sans"/>
          <w:b w:val="0"/>
          <w:szCs w:val="20"/>
        </w:rPr>
        <w:t>;</w:t>
      </w:r>
      <w:r w:rsidRPr="0085366D">
        <w:rPr>
          <w:rStyle w:val="Zdraznn"/>
          <w:rFonts w:ascii="Open Sans" w:hAnsi="Open Sans" w:cs="Open Sans"/>
          <w:b w:val="0"/>
          <w:szCs w:val="20"/>
        </w:rPr>
        <w:t xml:space="preserve"> Prodávající je povinen informovat Kupujícího </w:t>
      </w:r>
      <w:r w:rsidR="00A70A95" w:rsidRPr="0085366D">
        <w:rPr>
          <w:rStyle w:val="Zdraznn"/>
          <w:rFonts w:ascii="Open Sans" w:hAnsi="Open Sans" w:cs="Open Sans"/>
          <w:b w:val="0"/>
          <w:szCs w:val="20"/>
        </w:rPr>
        <w:t xml:space="preserve">o termínu konání TZ </w:t>
      </w:r>
      <w:r w:rsidRPr="0085366D">
        <w:rPr>
          <w:rStyle w:val="Zdraznn"/>
          <w:rFonts w:ascii="Open Sans" w:hAnsi="Open Sans" w:cs="Open Sans"/>
          <w:b w:val="0"/>
          <w:szCs w:val="20"/>
        </w:rPr>
        <w:t>v dostatečném předstihu</w:t>
      </w:r>
      <w:r w:rsidR="00A70A95" w:rsidRPr="0085366D">
        <w:rPr>
          <w:rStyle w:val="Zdraznn"/>
          <w:rFonts w:ascii="Open Sans" w:hAnsi="Open Sans" w:cs="Open Sans"/>
          <w:b w:val="0"/>
          <w:szCs w:val="20"/>
        </w:rPr>
        <w:t>,</w:t>
      </w:r>
    </w:p>
    <w:p w14:paraId="4CE3F1C5" w14:textId="49CA93A8" w:rsidR="006E7CCA" w:rsidRPr="0085366D" w:rsidRDefault="006676B7"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 xml:space="preserve">TZ </w:t>
      </w:r>
      <w:r w:rsidR="006E7CCA" w:rsidRPr="0085366D">
        <w:rPr>
          <w:rStyle w:val="Zdraznn"/>
          <w:rFonts w:ascii="Open Sans" w:hAnsi="Open Sans" w:cs="Open Sans"/>
          <w:b w:val="0"/>
          <w:szCs w:val="20"/>
        </w:rPr>
        <w:t>bude potvrzen</w:t>
      </w:r>
      <w:r w:rsidRPr="0085366D">
        <w:rPr>
          <w:rStyle w:val="Zdraznn"/>
          <w:rFonts w:ascii="Open Sans" w:hAnsi="Open Sans" w:cs="Open Sans"/>
          <w:b w:val="0"/>
          <w:szCs w:val="20"/>
        </w:rPr>
        <w:t>a</w:t>
      </w:r>
      <w:r w:rsidR="006E7CCA" w:rsidRPr="0085366D">
        <w:rPr>
          <w:rStyle w:val="Zdraznn"/>
          <w:rFonts w:ascii="Open Sans" w:hAnsi="Open Sans" w:cs="Open Sans"/>
          <w:b w:val="0"/>
          <w:szCs w:val="20"/>
        </w:rPr>
        <w:t xml:space="preserve"> protokolem obsahujícím specifikaci </w:t>
      </w:r>
      <w:r w:rsidR="002735C3" w:rsidRPr="0085366D">
        <w:rPr>
          <w:rStyle w:val="Zdraznn"/>
          <w:rFonts w:ascii="Open Sans" w:hAnsi="Open Sans" w:cs="Open Sans"/>
          <w:b w:val="0"/>
          <w:szCs w:val="20"/>
        </w:rPr>
        <w:t xml:space="preserve">jejího </w:t>
      </w:r>
      <w:r w:rsidR="00D86B79" w:rsidRPr="0085366D">
        <w:rPr>
          <w:rStyle w:val="Zdraznn"/>
          <w:rFonts w:ascii="Open Sans" w:hAnsi="Open Sans" w:cs="Open Sans"/>
          <w:b w:val="0"/>
          <w:szCs w:val="20"/>
        </w:rPr>
        <w:t>p</w:t>
      </w:r>
      <w:r w:rsidR="002735C3" w:rsidRPr="0085366D">
        <w:rPr>
          <w:rStyle w:val="Zdraznn"/>
          <w:rFonts w:ascii="Open Sans" w:hAnsi="Open Sans" w:cs="Open Sans"/>
          <w:b w:val="0"/>
          <w:szCs w:val="20"/>
        </w:rPr>
        <w:t>růběhu a dosažených výsledků</w:t>
      </w:r>
      <w:r w:rsidR="00502B5E" w:rsidRPr="0085366D">
        <w:rPr>
          <w:rStyle w:val="Zdraznn"/>
          <w:rFonts w:ascii="Open Sans" w:hAnsi="Open Sans" w:cs="Open Sans"/>
          <w:b w:val="0"/>
          <w:szCs w:val="20"/>
        </w:rPr>
        <w:t>,</w:t>
      </w:r>
    </w:p>
    <w:p w14:paraId="10148D08" w14:textId="07F18B5F" w:rsidR="006E7CCA" w:rsidRPr="0085366D" w:rsidRDefault="000F1E3C"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po</w:t>
      </w:r>
      <w:r w:rsidR="006E7CCA" w:rsidRPr="0085366D">
        <w:rPr>
          <w:rStyle w:val="Zdraznn"/>
          <w:rFonts w:ascii="Open Sans" w:hAnsi="Open Sans" w:cs="Open Sans"/>
          <w:b w:val="0"/>
          <w:szCs w:val="20"/>
        </w:rPr>
        <w:t xml:space="preserve">kud se Kupující </w:t>
      </w:r>
      <w:r w:rsidR="00502B5E" w:rsidRPr="0085366D">
        <w:rPr>
          <w:rStyle w:val="Zdraznn"/>
          <w:rFonts w:ascii="Open Sans" w:hAnsi="Open Sans" w:cs="Open Sans"/>
          <w:b w:val="0"/>
          <w:szCs w:val="20"/>
        </w:rPr>
        <w:t xml:space="preserve">k TZ </w:t>
      </w:r>
      <w:r w:rsidR="006E7CCA" w:rsidRPr="0085366D">
        <w:rPr>
          <w:rStyle w:val="Zdraznn"/>
          <w:rFonts w:ascii="Open Sans" w:hAnsi="Open Sans" w:cs="Open Sans"/>
          <w:b w:val="0"/>
          <w:szCs w:val="20"/>
        </w:rPr>
        <w:t xml:space="preserve">nedostaví, může </w:t>
      </w:r>
      <w:r w:rsidR="004203DC" w:rsidRPr="0085366D">
        <w:rPr>
          <w:rStyle w:val="Zdraznn"/>
          <w:rFonts w:ascii="Open Sans" w:hAnsi="Open Sans" w:cs="Open Sans"/>
          <w:b w:val="0"/>
          <w:szCs w:val="20"/>
        </w:rPr>
        <w:t xml:space="preserve">ji </w:t>
      </w:r>
      <w:r w:rsidR="006E7CCA" w:rsidRPr="0085366D">
        <w:rPr>
          <w:rStyle w:val="Zdraznn"/>
          <w:rFonts w:ascii="Open Sans" w:hAnsi="Open Sans" w:cs="Open Sans"/>
          <w:b w:val="0"/>
          <w:szCs w:val="20"/>
        </w:rPr>
        <w:t>Prodávající</w:t>
      </w:r>
      <w:r w:rsidR="004203DC" w:rsidRPr="0085366D">
        <w:rPr>
          <w:rStyle w:val="Zdraznn"/>
          <w:rFonts w:ascii="Open Sans" w:hAnsi="Open Sans" w:cs="Open Sans"/>
          <w:b w:val="0"/>
          <w:szCs w:val="20"/>
        </w:rPr>
        <w:t xml:space="preserve"> provést</w:t>
      </w:r>
      <w:r w:rsidR="006E7CCA" w:rsidRPr="0085366D">
        <w:rPr>
          <w:rStyle w:val="Zdraznn"/>
          <w:rFonts w:ascii="Open Sans" w:hAnsi="Open Sans" w:cs="Open Sans"/>
          <w:b w:val="0"/>
          <w:szCs w:val="20"/>
        </w:rPr>
        <w:t xml:space="preserve"> </w:t>
      </w:r>
      <w:r w:rsidR="00BC62DE" w:rsidRPr="0085366D">
        <w:rPr>
          <w:rStyle w:val="Zdraznn"/>
          <w:rFonts w:ascii="Open Sans" w:hAnsi="Open Sans" w:cs="Open Sans"/>
          <w:b w:val="0"/>
          <w:szCs w:val="20"/>
        </w:rPr>
        <w:t>samostatně</w:t>
      </w:r>
      <w:r w:rsidR="00D86B79" w:rsidRPr="0085366D">
        <w:rPr>
          <w:rStyle w:val="Zdraznn"/>
          <w:rFonts w:ascii="Open Sans" w:hAnsi="Open Sans" w:cs="Open Sans"/>
          <w:b w:val="0"/>
          <w:szCs w:val="20"/>
        </w:rPr>
        <w:t>;</w:t>
      </w:r>
      <w:r w:rsidR="00EA787B" w:rsidRPr="0085366D">
        <w:rPr>
          <w:rStyle w:val="Zdraznn"/>
          <w:rFonts w:ascii="Open Sans" w:hAnsi="Open Sans" w:cs="Open Sans"/>
          <w:b w:val="0"/>
          <w:szCs w:val="20"/>
        </w:rPr>
        <w:t xml:space="preserve"> v</w:t>
      </w:r>
      <w:r w:rsidR="009B7E24" w:rsidRPr="0085366D">
        <w:rPr>
          <w:rStyle w:val="Zdraznn"/>
          <w:rFonts w:ascii="Open Sans" w:hAnsi="Open Sans" w:cs="Open Sans"/>
          <w:b w:val="0"/>
          <w:szCs w:val="20"/>
        </w:rPr>
        <w:t> </w:t>
      </w:r>
      <w:r w:rsidR="00EA787B" w:rsidRPr="0085366D">
        <w:rPr>
          <w:rStyle w:val="Zdraznn"/>
          <w:rFonts w:ascii="Open Sans" w:hAnsi="Open Sans" w:cs="Open Sans"/>
          <w:b w:val="0"/>
          <w:szCs w:val="20"/>
        </w:rPr>
        <w:t>tako</w:t>
      </w:r>
      <w:r w:rsidR="009B7E24" w:rsidRPr="0085366D">
        <w:rPr>
          <w:rStyle w:val="Zdraznn"/>
          <w:rFonts w:ascii="Open Sans" w:hAnsi="Open Sans" w:cs="Open Sans"/>
          <w:b w:val="0"/>
          <w:szCs w:val="20"/>
        </w:rPr>
        <w:t>vém případě</w:t>
      </w:r>
      <w:r w:rsidR="006E7CCA" w:rsidRPr="0085366D">
        <w:rPr>
          <w:rStyle w:val="Zdraznn"/>
          <w:rFonts w:ascii="Open Sans" w:hAnsi="Open Sans" w:cs="Open Sans"/>
          <w:b w:val="0"/>
          <w:szCs w:val="20"/>
        </w:rPr>
        <w:t xml:space="preserve"> předá</w:t>
      </w:r>
      <w:r w:rsidR="009B7E24" w:rsidRPr="0085366D">
        <w:rPr>
          <w:rStyle w:val="Zdraznn"/>
          <w:rFonts w:ascii="Open Sans" w:hAnsi="Open Sans" w:cs="Open Sans"/>
          <w:b w:val="0"/>
          <w:szCs w:val="20"/>
        </w:rPr>
        <w:t xml:space="preserve"> Prodávající</w:t>
      </w:r>
      <w:r w:rsidR="006E7CCA" w:rsidRPr="0085366D">
        <w:rPr>
          <w:rStyle w:val="Zdraznn"/>
          <w:rFonts w:ascii="Open Sans" w:hAnsi="Open Sans" w:cs="Open Sans"/>
          <w:b w:val="0"/>
          <w:szCs w:val="20"/>
        </w:rPr>
        <w:t xml:space="preserve"> Kupujícímu </w:t>
      </w:r>
      <w:r w:rsidR="00AA5CC1" w:rsidRPr="0085366D">
        <w:rPr>
          <w:rStyle w:val="Zdraznn"/>
          <w:rFonts w:ascii="Open Sans" w:hAnsi="Open Sans" w:cs="Open Sans"/>
          <w:b w:val="0"/>
          <w:szCs w:val="20"/>
        </w:rPr>
        <w:t xml:space="preserve">bez zbytečného prodlení </w:t>
      </w:r>
      <w:r w:rsidR="006E7CCA" w:rsidRPr="0085366D">
        <w:rPr>
          <w:rStyle w:val="Zdraznn"/>
          <w:rFonts w:ascii="Open Sans" w:hAnsi="Open Sans" w:cs="Open Sans"/>
          <w:b w:val="0"/>
          <w:szCs w:val="20"/>
        </w:rPr>
        <w:t xml:space="preserve">kopii </w:t>
      </w:r>
      <w:r w:rsidR="00AA5CC1" w:rsidRPr="0085366D">
        <w:rPr>
          <w:rStyle w:val="Zdraznn"/>
          <w:rFonts w:ascii="Open Sans" w:hAnsi="Open Sans" w:cs="Open Sans"/>
          <w:b w:val="0"/>
          <w:szCs w:val="20"/>
        </w:rPr>
        <w:t>p</w:t>
      </w:r>
      <w:r w:rsidR="006E7CCA" w:rsidRPr="0085366D">
        <w:rPr>
          <w:rStyle w:val="Zdraznn"/>
          <w:rFonts w:ascii="Open Sans" w:hAnsi="Open Sans" w:cs="Open Sans"/>
          <w:b w:val="0"/>
          <w:szCs w:val="20"/>
        </w:rPr>
        <w:t xml:space="preserve">rotokolu </w:t>
      </w:r>
      <w:r w:rsidR="00276023" w:rsidRPr="0085366D">
        <w:rPr>
          <w:rStyle w:val="Zdraznn"/>
          <w:rFonts w:ascii="Open Sans" w:hAnsi="Open Sans" w:cs="Open Sans"/>
          <w:b w:val="0"/>
          <w:szCs w:val="20"/>
        </w:rPr>
        <w:t>dle předchozího odst.</w:t>
      </w:r>
    </w:p>
    <w:p w14:paraId="215DA87C" w14:textId="273B0B5A"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Style w:val="Zdraznn"/>
          <w:rFonts w:ascii="Open Sans" w:hAnsi="Open Sans" w:cs="Open Sans"/>
          <w:b w:val="0"/>
        </w:rPr>
        <w:lastRenderedPageBreak/>
        <w:t xml:space="preserve">Prodávající na své náklady přepraví </w:t>
      </w:r>
      <w:r>
        <w:rPr>
          <w:rFonts w:ascii="Open Sans" w:hAnsi="Open Sans" w:cs="Open Sans"/>
          <w:sz w:val="20"/>
          <w:szCs w:val="20"/>
          <w:lang w:eastAsia="en-US"/>
        </w:rPr>
        <w:t>Zařízení</w:t>
      </w:r>
      <w:r w:rsidRPr="00371901">
        <w:rPr>
          <w:rStyle w:val="Zdraznn"/>
          <w:rFonts w:ascii="Open Sans" w:hAnsi="Open Sans" w:cs="Open Sans"/>
          <w:b w:val="0"/>
        </w:rPr>
        <w:t xml:space="preserve"> </w:t>
      </w:r>
      <w:r w:rsidR="00495749">
        <w:rPr>
          <w:rStyle w:val="Zdraznn"/>
          <w:rFonts w:ascii="Open Sans" w:hAnsi="Open Sans" w:cs="Open Sans"/>
          <w:b w:val="0"/>
        </w:rPr>
        <w:t xml:space="preserve">do místa plnění dle </w:t>
      </w:r>
      <w:r w:rsidR="001042C9">
        <w:rPr>
          <w:rStyle w:val="Zdraznn"/>
          <w:rFonts w:ascii="Open Sans" w:hAnsi="Open Sans" w:cs="Open Sans"/>
          <w:b w:val="0"/>
        </w:rPr>
        <w:t>článku</w:t>
      </w:r>
      <w:r w:rsidR="00495749">
        <w:rPr>
          <w:rStyle w:val="Zdraznn"/>
          <w:rFonts w:ascii="Open Sans" w:hAnsi="Open Sans" w:cs="Open Sans"/>
          <w:b w:val="0"/>
        </w:rPr>
        <w:t xml:space="preserve"> </w:t>
      </w:r>
      <w:r w:rsidR="00495749">
        <w:rPr>
          <w:rStyle w:val="Zdraznn"/>
          <w:rFonts w:ascii="Open Sans" w:hAnsi="Open Sans" w:cs="Open Sans"/>
          <w:b w:val="0"/>
        </w:rPr>
        <w:fldChar w:fldCharType="begin"/>
      </w:r>
      <w:r w:rsidR="00495749">
        <w:rPr>
          <w:rStyle w:val="Zdraznn"/>
          <w:rFonts w:ascii="Open Sans" w:hAnsi="Open Sans" w:cs="Open Sans"/>
          <w:b w:val="0"/>
        </w:rPr>
        <w:instrText xml:space="preserve"> REF _Ref156829117 \r \h </w:instrText>
      </w:r>
      <w:r w:rsidR="00495749">
        <w:rPr>
          <w:rStyle w:val="Zdraznn"/>
          <w:rFonts w:ascii="Open Sans" w:hAnsi="Open Sans" w:cs="Open Sans"/>
          <w:b w:val="0"/>
        </w:rPr>
      </w:r>
      <w:r w:rsidR="00495749">
        <w:rPr>
          <w:rStyle w:val="Zdraznn"/>
          <w:rFonts w:ascii="Open Sans" w:hAnsi="Open Sans" w:cs="Open Sans"/>
          <w:b w:val="0"/>
        </w:rPr>
        <w:fldChar w:fldCharType="separate"/>
      </w:r>
      <w:r w:rsidR="005130B0">
        <w:rPr>
          <w:rStyle w:val="Zdraznn"/>
          <w:rFonts w:ascii="Open Sans" w:hAnsi="Open Sans" w:cs="Open Sans"/>
          <w:b w:val="0"/>
        </w:rPr>
        <w:t>7</w:t>
      </w:r>
      <w:r w:rsidR="00495749">
        <w:rPr>
          <w:rStyle w:val="Zdraznn"/>
          <w:rFonts w:ascii="Open Sans" w:hAnsi="Open Sans" w:cs="Open Sans"/>
          <w:b w:val="0"/>
        </w:rPr>
        <w:fldChar w:fldCharType="end"/>
      </w:r>
      <w:r w:rsidRPr="00371901">
        <w:rPr>
          <w:rStyle w:val="Zdraznn"/>
          <w:rFonts w:ascii="Open Sans" w:hAnsi="Open Sans" w:cs="Open Sans"/>
          <w:b w:val="0"/>
        </w:rPr>
        <w:t xml:space="preserve">. Je-li dodávka neporušená, vystaví Kupující Prodávajícímu </w:t>
      </w:r>
      <w:bookmarkEnd w:id="19"/>
      <w:r w:rsidRPr="00371901">
        <w:rPr>
          <w:rFonts w:ascii="Open Sans" w:hAnsi="Open Sans" w:cs="Open Sans"/>
          <w:sz w:val="20"/>
          <w:szCs w:val="20"/>
        </w:rPr>
        <w:t>dodací list.</w:t>
      </w:r>
    </w:p>
    <w:p w14:paraId="21155B8A" w14:textId="2FFC29E7" w:rsidR="004A6AE7" w:rsidRPr="00525480" w:rsidRDefault="004A6AE7" w:rsidP="00C41127">
      <w:pPr>
        <w:pStyle w:val="Odstavecseseznamem1"/>
        <w:numPr>
          <w:ilvl w:val="1"/>
          <w:numId w:val="1"/>
        </w:numPr>
        <w:spacing w:after="240"/>
        <w:jc w:val="both"/>
        <w:rPr>
          <w:rFonts w:ascii="Open Sans" w:hAnsi="Open Sans" w:cs="Open Sans"/>
          <w:b/>
          <w:bCs/>
          <w:sz w:val="20"/>
          <w:szCs w:val="20"/>
          <w:u w:val="single"/>
        </w:rPr>
      </w:pPr>
      <w:bookmarkStart w:id="20" w:name="_Ref379985378"/>
      <w:r w:rsidRPr="00525480">
        <w:rPr>
          <w:rFonts w:ascii="Open Sans" w:hAnsi="Open Sans" w:cs="Open Sans"/>
          <w:sz w:val="20"/>
          <w:szCs w:val="20"/>
        </w:rPr>
        <w:t xml:space="preserve">Prodávající provede a zdokumentuje instalaci </w:t>
      </w:r>
      <w:r w:rsidRPr="00525480">
        <w:rPr>
          <w:rFonts w:ascii="Open Sans" w:hAnsi="Open Sans" w:cs="Open Sans"/>
          <w:sz w:val="20"/>
          <w:szCs w:val="20"/>
          <w:lang w:eastAsia="en-US"/>
        </w:rPr>
        <w:t>Zařízení</w:t>
      </w:r>
      <w:r w:rsidRPr="00525480">
        <w:rPr>
          <w:rFonts w:ascii="Open Sans" w:hAnsi="Open Sans" w:cs="Open Sans"/>
          <w:sz w:val="20"/>
          <w:szCs w:val="20"/>
        </w:rPr>
        <w:t xml:space="preserve"> a provede zkoušk</w:t>
      </w:r>
      <w:r>
        <w:rPr>
          <w:rFonts w:ascii="Open Sans" w:hAnsi="Open Sans" w:cs="Open Sans"/>
          <w:sz w:val="20"/>
          <w:szCs w:val="20"/>
        </w:rPr>
        <w:t>y</w:t>
      </w:r>
      <w:r w:rsidRPr="00525480">
        <w:rPr>
          <w:rFonts w:ascii="Open Sans" w:hAnsi="Open Sans" w:cs="Open Sans"/>
          <w:sz w:val="20"/>
          <w:szCs w:val="20"/>
        </w:rPr>
        <w:t xml:space="preserve"> </w:t>
      </w:r>
      <w:r w:rsidRPr="00525480">
        <w:rPr>
          <w:rFonts w:ascii="Open Sans" w:hAnsi="Open Sans" w:cs="Open Sans"/>
          <w:sz w:val="20"/>
          <w:szCs w:val="20"/>
          <w:lang w:eastAsia="en-US"/>
        </w:rPr>
        <w:t>Zařízení</w:t>
      </w:r>
      <w:r>
        <w:rPr>
          <w:rFonts w:ascii="Open Sans" w:hAnsi="Open Sans" w:cs="Open Sans"/>
          <w:sz w:val="20"/>
          <w:szCs w:val="20"/>
          <w:lang w:eastAsia="en-US"/>
        </w:rPr>
        <w:t xml:space="preserve"> dle odst. </w:t>
      </w:r>
      <w:r>
        <w:rPr>
          <w:rFonts w:ascii="Open Sans" w:hAnsi="Open Sans" w:cs="Open Sans"/>
          <w:sz w:val="20"/>
          <w:szCs w:val="20"/>
          <w:lang w:eastAsia="en-US"/>
        </w:rPr>
        <w:fldChar w:fldCharType="begin"/>
      </w:r>
      <w:r>
        <w:rPr>
          <w:rFonts w:ascii="Open Sans" w:hAnsi="Open Sans" w:cs="Open Sans"/>
          <w:sz w:val="20"/>
          <w:szCs w:val="20"/>
          <w:lang w:eastAsia="en-US"/>
        </w:rPr>
        <w:instrText xml:space="preserve"> REF _Ref129065889 \r \h </w:instrText>
      </w:r>
      <w:r>
        <w:rPr>
          <w:rFonts w:ascii="Open Sans" w:hAnsi="Open Sans" w:cs="Open Sans"/>
          <w:sz w:val="20"/>
          <w:szCs w:val="20"/>
          <w:lang w:eastAsia="en-US"/>
        </w:rPr>
      </w:r>
      <w:r>
        <w:rPr>
          <w:rFonts w:ascii="Open Sans" w:hAnsi="Open Sans" w:cs="Open Sans"/>
          <w:sz w:val="20"/>
          <w:szCs w:val="20"/>
          <w:lang w:eastAsia="en-US"/>
        </w:rPr>
        <w:fldChar w:fldCharType="separate"/>
      </w:r>
      <w:r w:rsidR="005130B0">
        <w:rPr>
          <w:rFonts w:ascii="Open Sans" w:hAnsi="Open Sans" w:cs="Open Sans"/>
          <w:sz w:val="20"/>
          <w:szCs w:val="20"/>
          <w:lang w:eastAsia="en-US"/>
        </w:rPr>
        <w:t>3.2.5</w:t>
      </w:r>
      <w:r>
        <w:rPr>
          <w:rFonts w:ascii="Open Sans" w:hAnsi="Open Sans" w:cs="Open Sans"/>
          <w:sz w:val="20"/>
          <w:szCs w:val="20"/>
          <w:lang w:eastAsia="en-US"/>
        </w:rPr>
        <w:fldChar w:fldCharType="end"/>
      </w:r>
      <w:r w:rsidRPr="00525480">
        <w:rPr>
          <w:rFonts w:ascii="Open Sans" w:hAnsi="Open Sans" w:cs="Open Sans"/>
          <w:sz w:val="20"/>
          <w:szCs w:val="20"/>
        </w:rPr>
        <w:t xml:space="preserve"> spočívající v</w:t>
      </w:r>
      <w:r w:rsidR="00A54471">
        <w:rPr>
          <w:rFonts w:ascii="Open Sans" w:hAnsi="Open Sans" w:cs="Open Sans"/>
          <w:sz w:val="20"/>
          <w:szCs w:val="20"/>
        </w:rPr>
        <w:t> </w:t>
      </w:r>
      <w:r w:rsidRPr="00525480">
        <w:rPr>
          <w:rFonts w:ascii="Open Sans" w:hAnsi="Open Sans" w:cs="Open Sans"/>
          <w:sz w:val="20"/>
          <w:szCs w:val="20"/>
        </w:rPr>
        <w:t>ověření jeho funkčnosti.</w:t>
      </w:r>
      <w:bookmarkEnd w:id="20"/>
    </w:p>
    <w:p w14:paraId="4B658357" w14:textId="70611CDB" w:rsidR="004A6AE7" w:rsidRPr="00371901" w:rsidRDefault="004A6AE7" w:rsidP="00C41127">
      <w:pPr>
        <w:pStyle w:val="Odstavecseseznamem1"/>
        <w:numPr>
          <w:ilvl w:val="1"/>
          <w:numId w:val="1"/>
        </w:numPr>
        <w:spacing w:after="240"/>
        <w:jc w:val="both"/>
        <w:rPr>
          <w:rFonts w:ascii="Open Sans" w:hAnsi="Open Sans" w:cs="Open Sans"/>
          <w:bCs/>
          <w:sz w:val="20"/>
          <w:szCs w:val="20"/>
        </w:rPr>
      </w:pPr>
      <w:r w:rsidRPr="00371901">
        <w:rPr>
          <w:rFonts w:ascii="Open Sans" w:hAnsi="Open Sans" w:cs="Open Sans"/>
          <w:bCs/>
          <w:sz w:val="20"/>
          <w:szCs w:val="20"/>
        </w:rPr>
        <w:t>Součástí předávacího řízení je předání technické dokumentace vztahující se k</w:t>
      </w:r>
      <w:r w:rsidR="00A54471">
        <w:rPr>
          <w:rFonts w:ascii="Open Sans" w:hAnsi="Open Sans" w:cs="Open Sans"/>
          <w:bCs/>
          <w:sz w:val="20"/>
          <w:szCs w:val="20"/>
        </w:rPr>
        <w:t> </w:t>
      </w:r>
      <w:r>
        <w:rPr>
          <w:rFonts w:ascii="Open Sans" w:hAnsi="Open Sans" w:cs="Open Sans"/>
          <w:sz w:val="20"/>
          <w:szCs w:val="20"/>
          <w:lang w:eastAsia="en-US"/>
        </w:rPr>
        <w:t>Zařízení</w:t>
      </w:r>
      <w:r w:rsidRPr="00371901">
        <w:rPr>
          <w:rFonts w:ascii="Open Sans" w:hAnsi="Open Sans" w:cs="Open Sans"/>
          <w:bCs/>
          <w:sz w:val="20"/>
          <w:szCs w:val="20"/>
        </w:rPr>
        <w:t>, návodu k</w:t>
      </w:r>
      <w:r w:rsidR="00A54471">
        <w:rPr>
          <w:rFonts w:ascii="Open Sans" w:hAnsi="Open Sans" w:cs="Open Sans"/>
          <w:bCs/>
          <w:sz w:val="20"/>
          <w:szCs w:val="20"/>
        </w:rPr>
        <w:t> </w:t>
      </w:r>
      <w:r w:rsidRPr="00371901">
        <w:rPr>
          <w:rFonts w:ascii="Open Sans" w:hAnsi="Open Sans" w:cs="Open Sans"/>
          <w:bCs/>
          <w:sz w:val="20"/>
          <w:szCs w:val="20"/>
        </w:rPr>
        <w:t>užívání,</w:t>
      </w:r>
      <w:r>
        <w:rPr>
          <w:rFonts w:ascii="Open Sans" w:hAnsi="Open Sans" w:cs="Open Sans"/>
          <w:bCs/>
          <w:sz w:val="20"/>
          <w:szCs w:val="20"/>
        </w:rPr>
        <w:t xml:space="preserve"> prohlášení o shodě dodaného</w:t>
      </w:r>
      <w:r w:rsidRPr="00371901">
        <w:rPr>
          <w:rFonts w:ascii="Open Sans" w:hAnsi="Open Sans" w:cs="Open Sans"/>
          <w:bCs/>
          <w:sz w:val="20"/>
          <w:szCs w:val="20"/>
        </w:rPr>
        <w:t xml:space="preserve"> </w:t>
      </w:r>
      <w:r>
        <w:rPr>
          <w:rFonts w:ascii="Open Sans" w:hAnsi="Open Sans" w:cs="Open Sans"/>
          <w:sz w:val="20"/>
          <w:szCs w:val="20"/>
          <w:lang w:eastAsia="en-US"/>
        </w:rPr>
        <w:t>Zařízení</w:t>
      </w:r>
      <w:r>
        <w:rPr>
          <w:rFonts w:ascii="Open Sans" w:hAnsi="Open Sans" w:cs="Open Sans"/>
          <w:bCs/>
          <w:sz w:val="20"/>
          <w:szCs w:val="20"/>
        </w:rPr>
        <w:t>,</w:t>
      </w:r>
      <w:r w:rsidRPr="00371901">
        <w:rPr>
          <w:rFonts w:ascii="Open Sans" w:hAnsi="Open Sans" w:cs="Open Sans"/>
          <w:bCs/>
          <w:sz w:val="20"/>
          <w:szCs w:val="20"/>
        </w:rPr>
        <w:t xml:space="preserve"> všech jeh</w:t>
      </w:r>
      <w:r>
        <w:rPr>
          <w:rFonts w:ascii="Open Sans" w:hAnsi="Open Sans" w:cs="Open Sans"/>
          <w:bCs/>
          <w:sz w:val="20"/>
          <w:szCs w:val="20"/>
        </w:rPr>
        <w:t>o</w:t>
      </w:r>
      <w:r w:rsidRPr="00371901">
        <w:rPr>
          <w:rFonts w:ascii="Open Sans" w:hAnsi="Open Sans" w:cs="Open Sans"/>
          <w:bCs/>
          <w:sz w:val="20"/>
          <w:szCs w:val="20"/>
        </w:rPr>
        <w:t xml:space="preserve"> součástí </w:t>
      </w:r>
      <w:r>
        <w:rPr>
          <w:rFonts w:ascii="Open Sans" w:hAnsi="Open Sans" w:cs="Open Sans"/>
          <w:bCs/>
          <w:sz w:val="20"/>
          <w:szCs w:val="20"/>
        </w:rPr>
        <w:t xml:space="preserve">a příslušenství </w:t>
      </w:r>
      <w:r w:rsidRPr="00371901">
        <w:rPr>
          <w:rFonts w:ascii="Open Sans" w:hAnsi="Open Sans" w:cs="Open Sans"/>
          <w:bCs/>
          <w:sz w:val="20"/>
          <w:szCs w:val="20"/>
        </w:rPr>
        <w:t>se schválenými standardy.</w:t>
      </w:r>
    </w:p>
    <w:p w14:paraId="106C8204"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rPr>
      </w:pPr>
      <w:bookmarkStart w:id="21" w:name="_Ref380049631"/>
      <w:r w:rsidRPr="00371901">
        <w:rPr>
          <w:rFonts w:ascii="Open Sans" w:hAnsi="Open Sans" w:cs="Open Sans"/>
          <w:sz w:val="20"/>
          <w:szCs w:val="20"/>
        </w:rPr>
        <w:t>Předávací řízen</w:t>
      </w:r>
      <w:r>
        <w:rPr>
          <w:rFonts w:ascii="Open Sans" w:hAnsi="Open Sans" w:cs="Open Sans"/>
          <w:sz w:val="20"/>
          <w:szCs w:val="20"/>
        </w:rPr>
        <w:t xml:space="preserve">í je ukončeno předáním </w:t>
      </w:r>
      <w:r>
        <w:rPr>
          <w:rFonts w:ascii="Open Sans" w:hAnsi="Open Sans" w:cs="Open Sans"/>
          <w:sz w:val="20"/>
          <w:szCs w:val="20"/>
          <w:lang w:eastAsia="en-US"/>
        </w:rPr>
        <w:t>Zařízení</w:t>
      </w:r>
      <w:r w:rsidRPr="00371901">
        <w:rPr>
          <w:rFonts w:ascii="Open Sans" w:hAnsi="Open Sans" w:cs="Open Sans"/>
          <w:sz w:val="20"/>
          <w:szCs w:val="20"/>
        </w:rPr>
        <w:t xml:space="preserve"> Kupujícímu potvrzeným předávacím protokolem (dále jen </w:t>
      </w:r>
      <w:r w:rsidRPr="00371901">
        <w:rPr>
          <w:rFonts w:ascii="Open Sans" w:hAnsi="Open Sans" w:cs="Open Sans"/>
          <w:b/>
          <w:bCs/>
          <w:sz w:val="20"/>
          <w:szCs w:val="20"/>
        </w:rPr>
        <w:t>„Předávací protokol“</w:t>
      </w:r>
      <w:r w:rsidRPr="00371901">
        <w:rPr>
          <w:rFonts w:ascii="Open Sans" w:hAnsi="Open Sans" w:cs="Open Sans"/>
          <w:sz w:val="20"/>
          <w:szCs w:val="20"/>
        </w:rPr>
        <w:t>). Předávací protokol obsahuje tyto povinné náležitosti:</w:t>
      </w:r>
      <w:bookmarkEnd w:id="21"/>
    </w:p>
    <w:p w14:paraId="2DC48C07" w14:textId="1A417AB8" w:rsidR="004A6AE7" w:rsidRPr="008A40C8" w:rsidRDefault="00495749" w:rsidP="00C41127">
      <w:pPr>
        <w:pStyle w:val="Odstavecseseznamem1"/>
        <w:numPr>
          <w:ilvl w:val="2"/>
          <w:numId w:val="1"/>
        </w:numPr>
        <w:spacing w:after="240"/>
        <w:jc w:val="both"/>
        <w:rPr>
          <w:rFonts w:ascii="Open Sans" w:hAnsi="Open Sans" w:cs="Open Sans"/>
          <w:b/>
          <w:bCs/>
          <w:sz w:val="20"/>
          <w:szCs w:val="20"/>
          <w:u w:val="single"/>
        </w:rPr>
      </w:pPr>
      <w:r>
        <w:rPr>
          <w:rFonts w:ascii="Open Sans" w:hAnsi="Open Sans" w:cs="Open Sans"/>
          <w:sz w:val="20"/>
          <w:szCs w:val="20"/>
        </w:rPr>
        <w:t xml:space="preserve">Identifikační </w:t>
      </w:r>
      <w:r w:rsidR="004A6AE7" w:rsidRPr="00371901">
        <w:rPr>
          <w:rFonts w:ascii="Open Sans" w:hAnsi="Open Sans" w:cs="Open Sans"/>
          <w:sz w:val="20"/>
          <w:szCs w:val="20"/>
        </w:rPr>
        <w:t xml:space="preserve">údaje o </w:t>
      </w:r>
      <w:r w:rsidR="004A6AE7" w:rsidRPr="008A40C8">
        <w:rPr>
          <w:rFonts w:ascii="Open Sans" w:hAnsi="Open Sans" w:cs="Open Sans"/>
          <w:sz w:val="20"/>
          <w:szCs w:val="20"/>
        </w:rPr>
        <w:t xml:space="preserve">Prodávajícím, Kupujícím a </w:t>
      </w:r>
      <w:r w:rsidR="004A6AE7">
        <w:rPr>
          <w:rFonts w:ascii="Open Sans" w:hAnsi="Open Sans" w:cs="Open Sans"/>
          <w:sz w:val="20"/>
          <w:szCs w:val="20"/>
        </w:rPr>
        <w:t xml:space="preserve">případných </w:t>
      </w:r>
      <w:r w:rsidR="004A6AE7" w:rsidRPr="008A40C8">
        <w:rPr>
          <w:rFonts w:ascii="Open Sans" w:hAnsi="Open Sans" w:cs="Open Sans"/>
          <w:sz w:val="20"/>
          <w:szCs w:val="20"/>
        </w:rPr>
        <w:t>subdodavatelích,</w:t>
      </w:r>
    </w:p>
    <w:p w14:paraId="683CA156" w14:textId="77777777" w:rsidR="004A6AE7" w:rsidRPr="009B0ACE" w:rsidRDefault="004A6AE7" w:rsidP="00C41127">
      <w:pPr>
        <w:pStyle w:val="Odstavecseseznamem1"/>
        <w:numPr>
          <w:ilvl w:val="2"/>
          <w:numId w:val="1"/>
        </w:numPr>
        <w:spacing w:after="240"/>
        <w:jc w:val="both"/>
        <w:rPr>
          <w:rFonts w:ascii="Open Sans" w:hAnsi="Open Sans" w:cs="Open Sans"/>
          <w:b/>
          <w:bCs/>
          <w:sz w:val="20"/>
          <w:szCs w:val="20"/>
          <w:u w:val="single"/>
        </w:rPr>
      </w:pPr>
      <w:r w:rsidRPr="00CF3C0A">
        <w:rPr>
          <w:rFonts w:ascii="Open Sans" w:hAnsi="Open Sans" w:cs="Open Sans"/>
          <w:sz w:val="20"/>
          <w:szCs w:val="20"/>
        </w:rPr>
        <w:t xml:space="preserve">popis </w:t>
      </w:r>
      <w:r>
        <w:rPr>
          <w:rFonts w:ascii="Open Sans" w:hAnsi="Open Sans" w:cs="Open Sans"/>
          <w:sz w:val="20"/>
          <w:szCs w:val="20"/>
          <w:lang w:eastAsia="en-US"/>
        </w:rPr>
        <w:t>Zařízení</w:t>
      </w:r>
      <w:r w:rsidRPr="00CF3C0A">
        <w:rPr>
          <w:rFonts w:ascii="Open Sans" w:hAnsi="Open Sans" w:cs="Open Sans"/>
          <w:sz w:val="20"/>
          <w:szCs w:val="20"/>
        </w:rPr>
        <w:t xml:space="preserve"> včetně soupisu komponent a </w:t>
      </w:r>
      <w:r w:rsidRPr="009B0ACE">
        <w:rPr>
          <w:rFonts w:ascii="Open Sans" w:hAnsi="Open Sans" w:cs="Open Sans"/>
          <w:sz w:val="20"/>
          <w:szCs w:val="20"/>
        </w:rPr>
        <w:t>všech sériových / výrobních čísel,</w:t>
      </w:r>
    </w:p>
    <w:p w14:paraId="7906544E" w14:textId="367CE669" w:rsidR="004A6AE7" w:rsidRPr="009B0ACE" w:rsidRDefault="004A6AE7" w:rsidP="00C41127">
      <w:pPr>
        <w:pStyle w:val="Odstavecseseznamem1"/>
        <w:numPr>
          <w:ilvl w:val="2"/>
          <w:numId w:val="1"/>
        </w:numPr>
        <w:spacing w:after="240"/>
        <w:jc w:val="both"/>
        <w:rPr>
          <w:rFonts w:ascii="Open Sans" w:hAnsi="Open Sans" w:cs="Open Sans"/>
          <w:b/>
          <w:bCs/>
          <w:sz w:val="20"/>
          <w:szCs w:val="20"/>
          <w:u w:val="single"/>
        </w:rPr>
      </w:pPr>
      <w:r w:rsidRPr="009B0ACE">
        <w:rPr>
          <w:rFonts w:ascii="Open Sans" w:hAnsi="Open Sans" w:cs="Open Sans"/>
          <w:sz w:val="20"/>
          <w:szCs w:val="20"/>
        </w:rPr>
        <w:t xml:space="preserve">popis provedených zkoušek dle odst. </w:t>
      </w:r>
      <w:r w:rsidRPr="009B0ACE">
        <w:rPr>
          <w:rFonts w:ascii="Open Sans" w:hAnsi="Open Sans" w:cs="Open Sans"/>
          <w:sz w:val="20"/>
          <w:szCs w:val="20"/>
        </w:rPr>
        <w:fldChar w:fldCharType="begin"/>
      </w:r>
      <w:r w:rsidRPr="009B0ACE">
        <w:rPr>
          <w:rFonts w:ascii="Open Sans" w:hAnsi="Open Sans" w:cs="Open Sans"/>
          <w:sz w:val="20"/>
          <w:szCs w:val="20"/>
        </w:rPr>
        <w:instrText xml:space="preserve"> REF _Ref1731201 \r \h  \* MERGEFORMAT </w:instrText>
      </w:r>
      <w:r w:rsidRPr="009B0ACE">
        <w:rPr>
          <w:rFonts w:ascii="Open Sans" w:hAnsi="Open Sans" w:cs="Open Sans"/>
          <w:sz w:val="20"/>
          <w:szCs w:val="20"/>
        </w:rPr>
      </w:r>
      <w:r w:rsidRPr="009B0ACE">
        <w:rPr>
          <w:rFonts w:ascii="Open Sans" w:hAnsi="Open Sans" w:cs="Open Sans"/>
          <w:sz w:val="20"/>
          <w:szCs w:val="20"/>
        </w:rPr>
        <w:fldChar w:fldCharType="separate"/>
      </w:r>
      <w:r w:rsidR="005130B0">
        <w:rPr>
          <w:rFonts w:ascii="Open Sans" w:hAnsi="Open Sans" w:cs="Open Sans"/>
          <w:sz w:val="20"/>
          <w:szCs w:val="20"/>
        </w:rPr>
        <w:t>3.2.5</w:t>
      </w:r>
      <w:r w:rsidRPr="009B0ACE">
        <w:rPr>
          <w:rFonts w:ascii="Open Sans" w:hAnsi="Open Sans" w:cs="Open Sans"/>
          <w:sz w:val="20"/>
          <w:szCs w:val="20"/>
        </w:rPr>
        <w:fldChar w:fldCharType="end"/>
      </w:r>
      <w:r w:rsidRPr="009B0ACE">
        <w:rPr>
          <w:rFonts w:ascii="Open Sans" w:hAnsi="Open Sans" w:cs="Open Sans"/>
          <w:sz w:val="20"/>
          <w:szCs w:val="20"/>
        </w:rPr>
        <w:t xml:space="preserve"> včetně dosažených parametrů,</w:t>
      </w:r>
    </w:p>
    <w:p w14:paraId="02DD1C0A" w14:textId="7BE8FD6B" w:rsidR="004A6AE7" w:rsidRPr="009B0ACE" w:rsidRDefault="004A6AE7" w:rsidP="00C41127">
      <w:pPr>
        <w:pStyle w:val="Odstavecseseznamem1"/>
        <w:numPr>
          <w:ilvl w:val="2"/>
          <w:numId w:val="1"/>
        </w:numPr>
        <w:spacing w:after="240"/>
        <w:jc w:val="both"/>
        <w:rPr>
          <w:rFonts w:ascii="Open Sans" w:hAnsi="Open Sans" w:cs="Open Sans"/>
          <w:sz w:val="20"/>
          <w:szCs w:val="20"/>
        </w:rPr>
      </w:pPr>
      <w:r w:rsidRPr="009B0ACE">
        <w:rPr>
          <w:rFonts w:ascii="Open Sans" w:hAnsi="Open Sans" w:cs="Open Sans"/>
          <w:sz w:val="20"/>
          <w:szCs w:val="20"/>
        </w:rPr>
        <w:t xml:space="preserve">potvrzení o </w:t>
      </w:r>
      <w:r w:rsidR="002F1AF9">
        <w:rPr>
          <w:rFonts w:ascii="Open Sans" w:hAnsi="Open Sans" w:cs="Open Sans"/>
          <w:sz w:val="20"/>
          <w:szCs w:val="20"/>
        </w:rPr>
        <w:t xml:space="preserve">základním </w:t>
      </w:r>
      <w:r w:rsidRPr="009B0ACE">
        <w:rPr>
          <w:rFonts w:ascii="Open Sans" w:hAnsi="Open Sans" w:cs="Open Sans"/>
          <w:sz w:val="20"/>
          <w:szCs w:val="20"/>
        </w:rPr>
        <w:t xml:space="preserve">zaškolení obsluhy dle odst. </w:t>
      </w:r>
      <w:r w:rsidRPr="009B0ACE">
        <w:rPr>
          <w:rFonts w:ascii="Open Sans" w:hAnsi="Open Sans" w:cs="Open Sans"/>
          <w:sz w:val="20"/>
          <w:szCs w:val="20"/>
        </w:rPr>
        <w:fldChar w:fldCharType="begin"/>
      </w:r>
      <w:r w:rsidRPr="009B0ACE">
        <w:rPr>
          <w:rFonts w:ascii="Open Sans" w:hAnsi="Open Sans" w:cs="Open Sans"/>
          <w:sz w:val="20"/>
          <w:szCs w:val="20"/>
        </w:rPr>
        <w:instrText xml:space="preserve"> REF _Ref511376544 \r \h  \* MERGEFORMAT </w:instrText>
      </w:r>
      <w:r w:rsidRPr="009B0ACE">
        <w:rPr>
          <w:rFonts w:ascii="Open Sans" w:hAnsi="Open Sans" w:cs="Open Sans"/>
          <w:sz w:val="20"/>
          <w:szCs w:val="20"/>
        </w:rPr>
      </w:r>
      <w:r w:rsidRPr="009B0ACE">
        <w:rPr>
          <w:rFonts w:ascii="Open Sans" w:hAnsi="Open Sans" w:cs="Open Sans"/>
          <w:sz w:val="20"/>
          <w:szCs w:val="20"/>
        </w:rPr>
        <w:fldChar w:fldCharType="separate"/>
      </w:r>
      <w:r w:rsidR="005130B0">
        <w:rPr>
          <w:rFonts w:ascii="Open Sans" w:hAnsi="Open Sans" w:cs="Open Sans"/>
          <w:sz w:val="20"/>
          <w:szCs w:val="20"/>
        </w:rPr>
        <w:t>3.2.7</w:t>
      </w:r>
      <w:r w:rsidRPr="009B0ACE">
        <w:rPr>
          <w:rFonts w:ascii="Open Sans" w:hAnsi="Open Sans" w:cs="Open Sans"/>
          <w:sz w:val="20"/>
          <w:szCs w:val="20"/>
        </w:rPr>
        <w:fldChar w:fldCharType="end"/>
      </w:r>
      <w:r w:rsidR="00481893">
        <w:rPr>
          <w:rFonts w:ascii="Open Sans" w:hAnsi="Open Sans" w:cs="Open Sans"/>
          <w:sz w:val="20"/>
          <w:szCs w:val="20"/>
        </w:rPr>
        <w:t xml:space="preserve"> písm. </w:t>
      </w:r>
      <w:r w:rsidR="00481893">
        <w:rPr>
          <w:rFonts w:ascii="Open Sans" w:hAnsi="Open Sans" w:cs="Open Sans"/>
          <w:sz w:val="20"/>
          <w:szCs w:val="20"/>
        </w:rPr>
        <w:fldChar w:fldCharType="begin"/>
      </w:r>
      <w:r w:rsidR="00481893">
        <w:rPr>
          <w:rFonts w:ascii="Open Sans" w:hAnsi="Open Sans" w:cs="Open Sans"/>
          <w:sz w:val="20"/>
          <w:szCs w:val="20"/>
        </w:rPr>
        <w:instrText xml:space="preserve"> REF _Ref163800483 \n \h </w:instrText>
      </w:r>
      <w:r w:rsidR="00481893">
        <w:rPr>
          <w:rFonts w:ascii="Open Sans" w:hAnsi="Open Sans" w:cs="Open Sans"/>
          <w:sz w:val="20"/>
          <w:szCs w:val="20"/>
        </w:rPr>
      </w:r>
      <w:r w:rsidR="00481893">
        <w:rPr>
          <w:rFonts w:ascii="Open Sans" w:hAnsi="Open Sans" w:cs="Open Sans"/>
          <w:sz w:val="20"/>
          <w:szCs w:val="20"/>
        </w:rPr>
        <w:fldChar w:fldCharType="separate"/>
      </w:r>
      <w:r w:rsidR="005130B0">
        <w:rPr>
          <w:rFonts w:ascii="Open Sans" w:hAnsi="Open Sans" w:cs="Open Sans"/>
          <w:sz w:val="20"/>
          <w:szCs w:val="20"/>
        </w:rPr>
        <w:t>a</w:t>
      </w:r>
      <w:r w:rsidR="00481893">
        <w:rPr>
          <w:rFonts w:ascii="Open Sans" w:hAnsi="Open Sans" w:cs="Open Sans"/>
          <w:sz w:val="20"/>
          <w:szCs w:val="20"/>
        </w:rPr>
        <w:fldChar w:fldCharType="end"/>
      </w:r>
      <w:r w:rsidR="002F1AF9">
        <w:rPr>
          <w:rFonts w:ascii="Open Sans" w:hAnsi="Open Sans" w:cs="Open Sans"/>
          <w:sz w:val="20"/>
          <w:szCs w:val="20"/>
        </w:rPr>
        <w:t>.,</w:t>
      </w:r>
    </w:p>
    <w:p w14:paraId="77896E17" w14:textId="77777777" w:rsidR="004A6AE7" w:rsidRPr="008A40C8" w:rsidRDefault="004A6AE7" w:rsidP="00C41127">
      <w:pPr>
        <w:pStyle w:val="Odstavecseseznamem1"/>
        <w:numPr>
          <w:ilvl w:val="2"/>
          <w:numId w:val="1"/>
        </w:numPr>
        <w:spacing w:after="240"/>
        <w:jc w:val="both"/>
        <w:rPr>
          <w:rFonts w:ascii="Open Sans" w:hAnsi="Open Sans" w:cs="Open Sans"/>
          <w:b/>
          <w:bCs/>
          <w:sz w:val="20"/>
          <w:szCs w:val="20"/>
          <w:u w:val="single"/>
        </w:rPr>
      </w:pPr>
      <w:r w:rsidRPr="008A40C8">
        <w:rPr>
          <w:rFonts w:ascii="Open Sans" w:hAnsi="Open Sans" w:cs="Open Sans"/>
          <w:sz w:val="20"/>
          <w:szCs w:val="20"/>
        </w:rPr>
        <w:t>seznam technické dokumentace včetně manuálu,</w:t>
      </w:r>
    </w:p>
    <w:p w14:paraId="6E516CFA"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8A40C8">
        <w:rPr>
          <w:rFonts w:ascii="Open Sans" w:hAnsi="Open Sans" w:cs="Open Sans"/>
          <w:sz w:val="20"/>
          <w:szCs w:val="20"/>
        </w:rPr>
        <w:t>případná výhrada Kupujícího</w:t>
      </w:r>
      <w:r w:rsidRPr="00371901">
        <w:rPr>
          <w:rFonts w:ascii="Open Sans" w:hAnsi="Open Sans" w:cs="Open Sans"/>
          <w:sz w:val="20"/>
          <w:szCs w:val="20"/>
        </w:rPr>
        <w:t xml:space="preserve"> týkající se drobných vad a způsobu a doby jejich odstranění</w:t>
      </w:r>
      <w:r>
        <w:rPr>
          <w:rFonts w:ascii="Open Sans" w:hAnsi="Open Sans" w:cs="Open Sans"/>
          <w:sz w:val="20"/>
          <w:szCs w:val="20"/>
        </w:rPr>
        <w:t xml:space="preserve"> a</w:t>
      </w:r>
    </w:p>
    <w:p w14:paraId="44CEB712"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datum </w:t>
      </w:r>
      <w:r>
        <w:rPr>
          <w:rFonts w:ascii="Open Sans" w:hAnsi="Open Sans" w:cs="Open Sans"/>
          <w:sz w:val="20"/>
          <w:szCs w:val="20"/>
        </w:rPr>
        <w:t>vyhotovení Předávacího protokolu</w:t>
      </w:r>
      <w:r w:rsidRPr="00371901">
        <w:rPr>
          <w:rFonts w:ascii="Open Sans" w:hAnsi="Open Sans" w:cs="Open Sans"/>
          <w:sz w:val="20"/>
          <w:szCs w:val="20"/>
        </w:rPr>
        <w:t>.</w:t>
      </w:r>
    </w:p>
    <w:p w14:paraId="4951F7F1" w14:textId="3637B74F"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Předání </w:t>
      </w:r>
      <w:r>
        <w:rPr>
          <w:rFonts w:ascii="Open Sans" w:hAnsi="Open Sans" w:cs="Open Sans"/>
          <w:sz w:val="20"/>
          <w:szCs w:val="20"/>
          <w:lang w:eastAsia="en-US"/>
        </w:rPr>
        <w:t>Zařízení</w:t>
      </w:r>
      <w:r w:rsidRPr="00371901">
        <w:rPr>
          <w:rFonts w:ascii="Open Sans" w:hAnsi="Open Sans" w:cs="Open Sans"/>
          <w:sz w:val="20"/>
          <w:szCs w:val="20"/>
        </w:rPr>
        <w:t xml:space="preserve"> nezbavuje Prodávajícího odpovědnosti za škody vzniklé v</w:t>
      </w:r>
      <w:r w:rsidR="00A54471">
        <w:rPr>
          <w:rFonts w:ascii="Open Sans" w:hAnsi="Open Sans" w:cs="Open Sans"/>
          <w:sz w:val="20"/>
          <w:szCs w:val="20"/>
        </w:rPr>
        <w:t> </w:t>
      </w:r>
      <w:r w:rsidRPr="00371901">
        <w:rPr>
          <w:rFonts w:ascii="Open Sans" w:hAnsi="Open Sans" w:cs="Open Sans"/>
          <w:sz w:val="20"/>
          <w:szCs w:val="20"/>
        </w:rPr>
        <w:t>důsledku vad</w:t>
      </w:r>
      <w:r>
        <w:rPr>
          <w:rFonts w:ascii="Open Sans" w:hAnsi="Open Sans" w:cs="Open Sans"/>
          <w:sz w:val="20"/>
          <w:szCs w:val="20"/>
        </w:rPr>
        <w:t xml:space="preserve"> Zařízení.</w:t>
      </w:r>
    </w:p>
    <w:p w14:paraId="68A1C08D" w14:textId="334BC5EC"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Kupující není povinen převzít </w:t>
      </w:r>
      <w:r>
        <w:rPr>
          <w:rFonts w:ascii="Open Sans" w:hAnsi="Open Sans" w:cs="Open Sans"/>
          <w:sz w:val="20"/>
          <w:szCs w:val="20"/>
          <w:lang w:eastAsia="en-US"/>
        </w:rPr>
        <w:t>Zařízení</w:t>
      </w:r>
      <w:r>
        <w:rPr>
          <w:rFonts w:ascii="Open Sans" w:hAnsi="Open Sans" w:cs="Open Sans"/>
          <w:sz w:val="20"/>
          <w:szCs w:val="20"/>
        </w:rPr>
        <w:t xml:space="preserve">, které by </w:t>
      </w:r>
      <w:r w:rsidRPr="00371901">
        <w:rPr>
          <w:rFonts w:ascii="Open Sans" w:hAnsi="Open Sans" w:cs="Open Sans"/>
          <w:sz w:val="20"/>
          <w:szCs w:val="20"/>
        </w:rPr>
        <w:t>vykazoval</w:t>
      </w:r>
      <w:r>
        <w:rPr>
          <w:rFonts w:ascii="Open Sans" w:hAnsi="Open Sans" w:cs="Open Sans"/>
          <w:sz w:val="20"/>
          <w:szCs w:val="20"/>
        </w:rPr>
        <w:t xml:space="preserve">o </w:t>
      </w:r>
      <w:r w:rsidRPr="00371901">
        <w:rPr>
          <w:rFonts w:ascii="Open Sans" w:hAnsi="Open Sans" w:cs="Open Sans"/>
          <w:sz w:val="20"/>
          <w:szCs w:val="20"/>
        </w:rPr>
        <w:t>vady, byť by</w:t>
      </w:r>
      <w:r>
        <w:rPr>
          <w:rFonts w:ascii="Open Sans" w:hAnsi="Open Sans" w:cs="Open Sans"/>
          <w:sz w:val="20"/>
          <w:szCs w:val="20"/>
        </w:rPr>
        <w:t xml:space="preserve"> tyto</w:t>
      </w:r>
      <w:r w:rsidRPr="00371901">
        <w:rPr>
          <w:rFonts w:ascii="Open Sans" w:hAnsi="Open Sans" w:cs="Open Sans"/>
          <w:sz w:val="20"/>
          <w:szCs w:val="20"/>
        </w:rPr>
        <w:t xml:space="preserve"> samy o sobě ani ve spojení s</w:t>
      </w:r>
      <w:r w:rsidR="00A54471">
        <w:rPr>
          <w:rFonts w:ascii="Open Sans" w:hAnsi="Open Sans" w:cs="Open Sans"/>
          <w:sz w:val="20"/>
          <w:szCs w:val="20"/>
        </w:rPr>
        <w:t> </w:t>
      </w:r>
      <w:r w:rsidRPr="00371901">
        <w:rPr>
          <w:rFonts w:ascii="Open Sans" w:hAnsi="Open Sans" w:cs="Open Sans"/>
          <w:sz w:val="20"/>
          <w:szCs w:val="20"/>
        </w:rPr>
        <w:t xml:space="preserve">jinými nebránily </w:t>
      </w:r>
      <w:r>
        <w:rPr>
          <w:rFonts w:ascii="Open Sans" w:hAnsi="Open Sans" w:cs="Open Sans"/>
          <w:sz w:val="20"/>
          <w:szCs w:val="20"/>
        </w:rPr>
        <w:t xml:space="preserve">užívání </w:t>
      </w:r>
      <w:r>
        <w:rPr>
          <w:rFonts w:ascii="Open Sans" w:hAnsi="Open Sans" w:cs="Open Sans"/>
          <w:sz w:val="20"/>
          <w:szCs w:val="20"/>
          <w:lang w:eastAsia="en-US"/>
        </w:rPr>
        <w:t>Zařízení</w:t>
      </w:r>
      <w:r w:rsidRPr="00371901">
        <w:rPr>
          <w:rFonts w:ascii="Open Sans" w:hAnsi="Open Sans" w:cs="Open Sans"/>
          <w:sz w:val="20"/>
          <w:szCs w:val="20"/>
        </w:rPr>
        <w:t>. V</w:t>
      </w:r>
      <w:r w:rsidR="00A54471">
        <w:rPr>
          <w:rFonts w:ascii="Open Sans" w:hAnsi="Open Sans" w:cs="Open Sans"/>
          <w:sz w:val="20"/>
          <w:szCs w:val="20"/>
        </w:rPr>
        <w:t> </w:t>
      </w:r>
      <w:r w:rsidRPr="00371901">
        <w:rPr>
          <w:rFonts w:ascii="Open Sans" w:hAnsi="Open Sans" w:cs="Open Sans"/>
          <w:sz w:val="20"/>
          <w:szCs w:val="20"/>
        </w:rPr>
        <w:t>t</w:t>
      </w:r>
      <w:r>
        <w:rPr>
          <w:rFonts w:ascii="Open Sans" w:hAnsi="Open Sans" w:cs="Open Sans"/>
          <w:sz w:val="20"/>
          <w:szCs w:val="20"/>
        </w:rPr>
        <w:t>akovém</w:t>
      </w:r>
      <w:r w:rsidRPr="00371901">
        <w:rPr>
          <w:rFonts w:ascii="Open Sans" w:hAnsi="Open Sans" w:cs="Open Sans"/>
          <w:sz w:val="20"/>
          <w:szCs w:val="20"/>
        </w:rPr>
        <w:t xml:space="preserve"> případě vydá</w:t>
      </w:r>
      <w:r>
        <w:rPr>
          <w:rFonts w:ascii="Open Sans" w:hAnsi="Open Sans" w:cs="Open Sans"/>
          <w:sz w:val="20"/>
          <w:szCs w:val="20"/>
        </w:rPr>
        <w:t xml:space="preserve"> Kupující</w:t>
      </w:r>
      <w:r w:rsidRPr="00371901">
        <w:rPr>
          <w:rFonts w:ascii="Open Sans" w:hAnsi="Open Sans" w:cs="Open Sans"/>
          <w:sz w:val="20"/>
          <w:szCs w:val="20"/>
        </w:rPr>
        <w:t xml:space="preserve"> Prodávajícímu zápis o nepřevzetí</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s</w:t>
      </w:r>
      <w:r w:rsidR="00A54471">
        <w:rPr>
          <w:rFonts w:ascii="Open Sans" w:hAnsi="Open Sans" w:cs="Open Sans"/>
          <w:sz w:val="20"/>
          <w:szCs w:val="20"/>
        </w:rPr>
        <w:t> </w:t>
      </w:r>
      <w:r w:rsidRPr="00371901">
        <w:rPr>
          <w:rFonts w:ascii="Open Sans" w:hAnsi="Open Sans" w:cs="Open Sans"/>
          <w:sz w:val="20"/>
          <w:szCs w:val="20"/>
        </w:rPr>
        <w:t>uvedením důvodu.</w:t>
      </w:r>
    </w:p>
    <w:p w14:paraId="2064BF8F" w14:textId="0F5A9A94" w:rsidR="004A6AE7" w:rsidRPr="00BD1BA2" w:rsidRDefault="004A6AE7" w:rsidP="00C41127">
      <w:pPr>
        <w:pStyle w:val="Odstavecseseznamem1"/>
        <w:numPr>
          <w:ilvl w:val="1"/>
          <w:numId w:val="1"/>
        </w:numPr>
        <w:spacing w:after="240"/>
        <w:jc w:val="both"/>
        <w:rPr>
          <w:rFonts w:ascii="Open Sans" w:hAnsi="Open Sans" w:cs="Open Sans"/>
          <w:b/>
          <w:bCs/>
          <w:sz w:val="20"/>
          <w:szCs w:val="20"/>
          <w:u w:val="single"/>
        </w:rPr>
      </w:pPr>
      <w:bookmarkStart w:id="22" w:name="_Ref535332618"/>
      <w:r w:rsidRPr="00371901">
        <w:rPr>
          <w:rFonts w:ascii="Open Sans" w:hAnsi="Open Sans" w:cs="Open Sans"/>
          <w:sz w:val="20"/>
          <w:szCs w:val="20"/>
        </w:rPr>
        <w:t xml:space="preserve">Nevyužije-li Kupující svého práva </w:t>
      </w:r>
      <w:r>
        <w:rPr>
          <w:rFonts w:ascii="Open Sans" w:hAnsi="Open Sans" w:cs="Open Sans"/>
          <w:sz w:val="20"/>
          <w:szCs w:val="20"/>
        </w:rPr>
        <w:t>dle předchozího odstavce</w:t>
      </w:r>
      <w:r w:rsidRPr="00371901">
        <w:rPr>
          <w:rFonts w:ascii="Open Sans" w:hAnsi="Open Sans" w:cs="Open Sans"/>
          <w:sz w:val="20"/>
          <w:szCs w:val="20"/>
        </w:rPr>
        <w:t>, uvedou Prodávající a Kupující v</w:t>
      </w:r>
      <w:r w:rsidR="00A54471">
        <w:rPr>
          <w:rFonts w:ascii="Open Sans" w:hAnsi="Open Sans" w:cs="Open Sans"/>
          <w:sz w:val="20"/>
          <w:szCs w:val="20"/>
        </w:rPr>
        <w:t> </w:t>
      </w:r>
      <w:r w:rsidRPr="00371901">
        <w:rPr>
          <w:rFonts w:ascii="Open Sans" w:hAnsi="Open Sans" w:cs="Open Sans"/>
          <w:sz w:val="20"/>
          <w:szCs w:val="20"/>
        </w:rPr>
        <w:t>Předávacím protokolu soupis zjištěných vad včetně způsobu a termínu jejich odstranění. Nedojde-li k</w:t>
      </w:r>
      <w:r w:rsidR="00A54471">
        <w:rPr>
          <w:rFonts w:ascii="Open Sans" w:hAnsi="Open Sans" w:cs="Open Sans"/>
          <w:sz w:val="20"/>
          <w:szCs w:val="20"/>
        </w:rPr>
        <w:t> </w:t>
      </w:r>
      <w:r w:rsidRPr="00371901">
        <w:rPr>
          <w:rFonts w:ascii="Open Sans" w:hAnsi="Open Sans" w:cs="Open Sans"/>
          <w:sz w:val="20"/>
          <w:szCs w:val="20"/>
        </w:rPr>
        <w:t>dohodě mezi Smluvními stranami o termínu odstranění vad, platí, že vady mají být odstraněny ve lhůtě 48 h</w:t>
      </w:r>
      <w:r>
        <w:rPr>
          <w:rFonts w:ascii="Open Sans" w:hAnsi="Open Sans" w:cs="Open Sans"/>
          <w:sz w:val="20"/>
          <w:szCs w:val="20"/>
        </w:rPr>
        <w:t>odin ode dne podpisu Předávacího</w:t>
      </w:r>
      <w:r w:rsidRPr="00371901">
        <w:rPr>
          <w:rFonts w:ascii="Open Sans" w:hAnsi="Open Sans" w:cs="Open Sans"/>
          <w:sz w:val="20"/>
          <w:szCs w:val="20"/>
        </w:rPr>
        <w:t xml:space="preserve"> protokolu.</w:t>
      </w:r>
      <w:bookmarkEnd w:id="22"/>
    </w:p>
    <w:p w14:paraId="5C770DE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 xml:space="preserve">ZAJIŠTĚNÍ TECHNICKÉ PODPORY </w:t>
      </w:r>
    </w:p>
    <w:p w14:paraId="5E5C2F14" w14:textId="06702202" w:rsidR="004A6AE7" w:rsidRDefault="004A6AE7" w:rsidP="004A6AE7">
      <w:pPr>
        <w:pStyle w:val="Odstavecseseznamem1"/>
        <w:spacing w:after="240"/>
        <w:ind w:left="567"/>
        <w:jc w:val="both"/>
        <w:rPr>
          <w:rFonts w:ascii="Open Sans" w:hAnsi="Open Sans" w:cs="Open Sans"/>
          <w:sz w:val="20"/>
          <w:szCs w:val="20"/>
        </w:rPr>
      </w:pPr>
      <w:r w:rsidRPr="00371901">
        <w:rPr>
          <w:rFonts w:ascii="Open Sans" w:hAnsi="Open Sans" w:cs="Open Sans"/>
          <w:sz w:val="20"/>
          <w:szCs w:val="20"/>
        </w:rPr>
        <w:t>Prodávající je povinen poskytovat Kupujícímu bezplatné konzultace a technickou podporu vztahující se k</w:t>
      </w:r>
      <w:r w:rsidR="00A54471">
        <w:rPr>
          <w:rFonts w:ascii="Open Sans" w:hAnsi="Open Sans" w:cs="Open Sans"/>
          <w:sz w:val="20"/>
          <w:szCs w:val="20"/>
        </w:rPr>
        <w:t> </w:t>
      </w:r>
      <w:r w:rsidRPr="00371901">
        <w:rPr>
          <w:rFonts w:ascii="Open Sans" w:hAnsi="Open Sans" w:cs="Open Sans"/>
          <w:sz w:val="20"/>
          <w:szCs w:val="20"/>
        </w:rPr>
        <w:t>předmětu plnění po dobu trvání záruční doby. Prodávající se zavazuje poskytnout Kupujícímu konzultace a technickou podporu vztahující se k</w:t>
      </w:r>
      <w:r w:rsidR="00A54471">
        <w:rPr>
          <w:rFonts w:ascii="Open Sans" w:hAnsi="Open Sans" w:cs="Open Sans"/>
          <w:sz w:val="20"/>
          <w:szCs w:val="20"/>
        </w:rPr>
        <w:t> </w:t>
      </w:r>
      <w:r w:rsidRPr="00371901">
        <w:rPr>
          <w:rFonts w:ascii="Open Sans" w:hAnsi="Open Sans" w:cs="Open Sans"/>
          <w:sz w:val="20"/>
          <w:szCs w:val="20"/>
        </w:rPr>
        <w:t>předmětu plnění</w:t>
      </w:r>
      <w:r w:rsidR="00121B24">
        <w:rPr>
          <w:rFonts w:ascii="Open Sans" w:hAnsi="Open Sans" w:cs="Open Sans"/>
          <w:sz w:val="20"/>
          <w:szCs w:val="20"/>
        </w:rPr>
        <w:t xml:space="preserve"> v případě požadavku Kupujícího</w:t>
      </w:r>
      <w:r w:rsidRPr="00371901">
        <w:rPr>
          <w:rFonts w:ascii="Open Sans" w:hAnsi="Open Sans" w:cs="Open Sans"/>
          <w:sz w:val="20"/>
          <w:szCs w:val="20"/>
        </w:rPr>
        <w:t xml:space="preserve"> i v</w:t>
      </w:r>
      <w:r w:rsidR="00A54471">
        <w:rPr>
          <w:rFonts w:ascii="Open Sans" w:hAnsi="Open Sans" w:cs="Open Sans"/>
          <w:sz w:val="20"/>
          <w:szCs w:val="20"/>
        </w:rPr>
        <w:t> </w:t>
      </w:r>
      <w:r w:rsidRPr="00371901">
        <w:rPr>
          <w:rFonts w:ascii="Open Sans" w:hAnsi="Open Sans" w:cs="Open Sans"/>
          <w:sz w:val="20"/>
          <w:szCs w:val="20"/>
        </w:rPr>
        <w:t>pozáruční době</w:t>
      </w:r>
      <w:r w:rsidR="00121B24">
        <w:rPr>
          <w:rFonts w:ascii="Open Sans" w:hAnsi="Open Sans" w:cs="Open Sans"/>
          <w:sz w:val="20"/>
          <w:szCs w:val="20"/>
        </w:rPr>
        <w:t xml:space="preserve">, a to </w:t>
      </w:r>
      <w:r w:rsidR="00121B24" w:rsidRPr="00843578">
        <w:rPr>
          <w:rFonts w:ascii="Open Sans" w:hAnsi="Open Sans" w:cs="Open Sans"/>
          <w:bCs/>
          <w:sz w:val="20"/>
          <w:szCs w:val="20"/>
        </w:rPr>
        <w:t>za cenu nepřevyšující cenu obvyklou</w:t>
      </w:r>
      <w:r w:rsidRPr="00371901">
        <w:rPr>
          <w:rFonts w:ascii="Open Sans" w:hAnsi="Open Sans" w:cs="Open Sans"/>
          <w:sz w:val="20"/>
          <w:szCs w:val="20"/>
        </w:rPr>
        <w:t>.</w:t>
      </w:r>
    </w:p>
    <w:p w14:paraId="1186F0E7"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lastRenderedPageBreak/>
        <w:t>ZÁSTUPCI, OZNAMOVÁNÍ:</w:t>
      </w:r>
    </w:p>
    <w:p w14:paraId="1777B470" w14:textId="645A5D9C" w:rsidR="004F6EEE" w:rsidRDefault="004F6EEE" w:rsidP="004F6EEE">
      <w:pPr>
        <w:pStyle w:val="Odstavecseseznamem1"/>
        <w:numPr>
          <w:ilvl w:val="1"/>
          <w:numId w:val="1"/>
        </w:numPr>
        <w:spacing w:after="240"/>
        <w:jc w:val="both"/>
        <w:rPr>
          <w:rFonts w:ascii="Open Sans" w:hAnsi="Open Sans" w:cs="Open Sans"/>
          <w:sz w:val="20"/>
          <w:szCs w:val="20"/>
        </w:rPr>
      </w:pPr>
      <w:bookmarkStart w:id="23" w:name="_Ref166650795"/>
      <w:r w:rsidRPr="00371901">
        <w:rPr>
          <w:rFonts w:ascii="Open Sans" w:hAnsi="Open Sans" w:cs="Open Sans"/>
          <w:sz w:val="20"/>
          <w:szCs w:val="20"/>
        </w:rPr>
        <w:t>Prodávající zmocnil tyto zástupce odpovědné za dodávku</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a komunikaci s</w:t>
      </w:r>
      <w:r w:rsidR="002C5CB4">
        <w:rPr>
          <w:rFonts w:ascii="Open Sans" w:hAnsi="Open Sans" w:cs="Open Sans"/>
          <w:sz w:val="20"/>
          <w:szCs w:val="20"/>
        </w:rPr>
        <w:t> </w:t>
      </w:r>
      <w:r w:rsidRPr="00371901">
        <w:rPr>
          <w:rFonts w:ascii="Open Sans" w:hAnsi="Open Sans" w:cs="Open Sans"/>
          <w:sz w:val="20"/>
          <w:szCs w:val="20"/>
        </w:rPr>
        <w:t>Kupujícím</w:t>
      </w:r>
      <w:r w:rsidR="002C5CB4">
        <w:rPr>
          <w:rFonts w:ascii="Open Sans" w:hAnsi="Open Sans" w:cs="Open Sans"/>
          <w:sz w:val="20"/>
          <w:szCs w:val="20"/>
        </w:rPr>
        <w:t>:</w:t>
      </w:r>
      <w:bookmarkEnd w:id="23"/>
    </w:p>
    <w:p w14:paraId="3F8356BC" w14:textId="0CB2C266" w:rsidR="004F6EEE" w:rsidRDefault="004F6EEE" w:rsidP="003A1DE1">
      <w:pPr>
        <w:spacing w:before="0" w:after="0"/>
        <w:ind w:left="567"/>
        <w:rPr>
          <w:rFonts w:ascii="Open Sans" w:hAnsi="Open Sans" w:cs="Open Sans"/>
          <w:sz w:val="20"/>
          <w:szCs w:val="20"/>
        </w:rPr>
      </w:pPr>
      <w:r w:rsidRPr="00371901">
        <w:rPr>
          <w:rFonts w:ascii="Open Sans" w:hAnsi="Open Sans" w:cs="Open Sans"/>
          <w:sz w:val="20"/>
          <w:szCs w:val="20"/>
          <w:highlight w:val="yellow"/>
        </w:rPr>
        <w:t>______________________</w:t>
      </w:r>
    </w:p>
    <w:p w14:paraId="4799FD1B" w14:textId="5A30A6B1" w:rsidR="004A6AE7" w:rsidRPr="00371901" w:rsidRDefault="004A6AE7" w:rsidP="003A1DE1">
      <w:pPr>
        <w:spacing w:before="0" w:after="0"/>
        <w:ind w:left="567"/>
        <w:rPr>
          <w:rFonts w:ascii="Open Sans" w:hAnsi="Open Sans" w:cs="Open Sans"/>
          <w:sz w:val="20"/>
          <w:szCs w:val="20"/>
        </w:rPr>
      </w:pPr>
      <w:r w:rsidRPr="00371901">
        <w:rPr>
          <w:rFonts w:ascii="Open Sans" w:hAnsi="Open Sans" w:cs="Open Sans"/>
          <w:sz w:val="20"/>
          <w:szCs w:val="20"/>
        </w:rPr>
        <w:t xml:space="preserve">e-mail: </w:t>
      </w:r>
      <w:r w:rsidRPr="00371901">
        <w:rPr>
          <w:rFonts w:ascii="Open Sans" w:hAnsi="Open Sans" w:cs="Open Sans"/>
          <w:sz w:val="20"/>
          <w:szCs w:val="20"/>
          <w:highlight w:val="yellow"/>
        </w:rPr>
        <w:t>______________________</w:t>
      </w:r>
    </w:p>
    <w:p w14:paraId="798FD0E4" w14:textId="77777777" w:rsidR="004A6AE7" w:rsidRPr="00371901" w:rsidRDefault="004A6AE7" w:rsidP="003A1DE1">
      <w:pPr>
        <w:spacing w:before="0" w:after="240"/>
        <w:ind w:left="567"/>
        <w:rPr>
          <w:rFonts w:ascii="Open Sans" w:hAnsi="Open Sans" w:cs="Open Sans"/>
          <w:sz w:val="20"/>
          <w:szCs w:val="20"/>
        </w:rPr>
      </w:pPr>
      <w:proofErr w:type="gramStart"/>
      <w:r w:rsidRPr="00371901">
        <w:rPr>
          <w:rFonts w:ascii="Open Sans" w:hAnsi="Open Sans" w:cs="Open Sans"/>
          <w:sz w:val="20"/>
          <w:szCs w:val="20"/>
        </w:rPr>
        <w:t>tel. :</w:t>
      </w:r>
      <w:proofErr w:type="gramEnd"/>
      <w:r w:rsidRPr="00371901">
        <w:rPr>
          <w:rFonts w:ascii="Open Sans" w:hAnsi="Open Sans" w:cs="Open Sans"/>
          <w:sz w:val="20"/>
          <w:szCs w:val="20"/>
        </w:rPr>
        <w:t xml:space="preserve"> </w:t>
      </w:r>
      <w:r w:rsidRPr="00371901">
        <w:rPr>
          <w:rFonts w:ascii="Open Sans" w:hAnsi="Open Sans" w:cs="Open Sans"/>
          <w:sz w:val="20"/>
          <w:szCs w:val="20"/>
          <w:highlight w:val="yellow"/>
        </w:rPr>
        <w:t>_______________________</w:t>
      </w:r>
      <w:r w:rsidRPr="00371901">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p>
    <w:p w14:paraId="1D4DC419" w14:textId="444BF5DF"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24" w:name="_Ref380049965"/>
      <w:r w:rsidRPr="00371901">
        <w:rPr>
          <w:rFonts w:ascii="Open Sans" w:hAnsi="Open Sans" w:cs="Open Sans"/>
          <w:sz w:val="20"/>
          <w:szCs w:val="20"/>
        </w:rPr>
        <w:t>Kupující zmocnil tyto zástupce odpovědné za</w:t>
      </w:r>
      <w:r>
        <w:rPr>
          <w:rFonts w:ascii="Open Sans" w:hAnsi="Open Sans" w:cs="Open Sans"/>
          <w:sz w:val="20"/>
          <w:szCs w:val="20"/>
        </w:rPr>
        <w:t xml:space="preserve"> převzetí </w:t>
      </w:r>
      <w:r>
        <w:rPr>
          <w:rFonts w:ascii="Open Sans" w:hAnsi="Open Sans" w:cs="Open Sans"/>
          <w:sz w:val="20"/>
          <w:szCs w:val="20"/>
          <w:lang w:eastAsia="en-US"/>
        </w:rPr>
        <w:t>Zařízení</w:t>
      </w:r>
      <w:r w:rsidRPr="00371901">
        <w:rPr>
          <w:rFonts w:ascii="Open Sans" w:hAnsi="Open Sans" w:cs="Open Sans"/>
          <w:sz w:val="20"/>
          <w:szCs w:val="20"/>
        </w:rPr>
        <w:t xml:space="preserve"> </w:t>
      </w:r>
      <w:r>
        <w:rPr>
          <w:rFonts w:ascii="Open Sans" w:hAnsi="Open Sans" w:cs="Open Sans"/>
          <w:sz w:val="20"/>
          <w:szCs w:val="20"/>
        </w:rPr>
        <w:t>a</w:t>
      </w:r>
      <w:r w:rsidRPr="00371901">
        <w:rPr>
          <w:rFonts w:ascii="Open Sans" w:hAnsi="Open Sans" w:cs="Open Sans"/>
          <w:sz w:val="20"/>
          <w:szCs w:val="20"/>
        </w:rPr>
        <w:t xml:space="preserve"> komunikaci s</w:t>
      </w:r>
      <w:r w:rsidR="00A54471">
        <w:rPr>
          <w:rFonts w:ascii="Open Sans" w:hAnsi="Open Sans" w:cs="Open Sans"/>
          <w:sz w:val="20"/>
          <w:szCs w:val="20"/>
        </w:rPr>
        <w:t> </w:t>
      </w:r>
      <w:r w:rsidRPr="00371901">
        <w:rPr>
          <w:rFonts w:ascii="Open Sans" w:hAnsi="Open Sans" w:cs="Open Sans"/>
          <w:sz w:val="20"/>
          <w:szCs w:val="20"/>
        </w:rPr>
        <w:t>Prodávajícím:</w:t>
      </w:r>
      <w:bookmarkEnd w:id="24"/>
    </w:p>
    <w:p w14:paraId="4B68C3EE" w14:textId="77777777" w:rsidR="004A6AE7" w:rsidRPr="00371901" w:rsidRDefault="004A6AE7" w:rsidP="003A1DE1">
      <w:pPr>
        <w:spacing w:before="0" w:after="0"/>
        <w:ind w:left="567"/>
        <w:rPr>
          <w:rFonts w:ascii="Open Sans" w:hAnsi="Open Sans" w:cs="Open Sans"/>
          <w:sz w:val="20"/>
          <w:szCs w:val="20"/>
        </w:rPr>
      </w:pPr>
      <w:proofErr w:type="spellStart"/>
      <w:r w:rsidRPr="008C7517">
        <w:rPr>
          <w:rFonts w:ascii="Open Sans" w:hAnsi="Open Sans"/>
          <w:sz w:val="20"/>
        </w:rPr>
        <w:t>xxxxxxxxxxxxxxxx</w:t>
      </w:r>
      <w:proofErr w:type="spellEnd"/>
    </w:p>
    <w:p w14:paraId="0D315AEE" w14:textId="77777777" w:rsidR="004A6AE7" w:rsidRPr="008C7517" w:rsidRDefault="004A6AE7" w:rsidP="003A1DE1">
      <w:pPr>
        <w:pStyle w:val="Odstavecseseznamem"/>
        <w:spacing w:after="0"/>
        <w:ind w:left="567"/>
        <w:jc w:val="both"/>
        <w:rPr>
          <w:rFonts w:ascii="Open Sans" w:hAnsi="Open Sans"/>
          <w:sz w:val="20"/>
        </w:rPr>
      </w:pPr>
      <w:r w:rsidRPr="008C7517">
        <w:rPr>
          <w:rFonts w:ascii="Open Sans" w:hAnsi="Open Sans"/>
          <w:sz w:val="20"/>
        </w:rPr>
        <w:t xml:space="preserve">e-mail: </w:t>
      </w:r>
      <w:proofErr w:type="spellStart"/>
      <w:r w:rsidRPr="008C7517">
        <w:rPr>
          <w:rFonts w:ascii="Open Sans" w:hAnsi="Open Sans"/>
          <w:sz w:val="20"/>
        </w:rPr>
        <w:t>xxxxxxxxxxxxxxxx</w:t>
      </w:r>
      <w:proofErr w:type="spellEnd"/>
      <w:r w:rsidRPr="008C7517">
        <w:rPr>
          <w:rFonts w:ascii="Open Sans" w:hAnsi="Open Sans"/>
          <w:sz w:val="20"/>
        </w:rPr>
        <w:t xml:space="preserve">    </w:t>
      </w:r>
    </w:p>
    <w:p w14:paraId="397A0B4B" w14:textId="77777777" w:rsidR="004A6AE7" w:rsidRPr="008C7517" w:rsidRDefault="004A6AE7" w:rsidP="003A1DE1">
      <w:pPr>
        <w:spacing w:before="0" w:after="240"/>
        <w:ind w:left="567"/>
        <w:rPr>
          <w:rFonts w:ascii="Open Sans" w:hAnsi="Open Sans"/>
          <w:sz w:val="20"/>
        </w:rPr>
      </w:pPr>
      <w:proofErr w:type="gramStart"/>
      <w:r w:rsidRPr="008C7517">
        <w:rPr>
          <w:rFonts w:ascii="Open Sans" w:hAnsi="Open Sans"/>
          <w:sz w:val="20"/>
        </w:rPr>
        <w:t>tel. :</w:t>
      </w:r>
      <w:proofErr w:type="gramEnd"/>
      <w:r w:rsidRPr="008C7517">
        <w:rPr>
          <w:rFonts w:ascii="Open Sans" w:hAnsi="Open Sans"/>
          <w:sz w:val="20"/>
        </w:rPr>
        <w:t xml:space="preserve"> </w:t>
      </w:r>
      <w:proofErr w:type="spellStart"/>
      <w:r w:rsidRPr="008C7517">
        <w:rPr>
          <w:rFonts w:ascii="Open Sans" w:hAnsi="Open Sans"/>
          <w:sz w:val="20"/>
        </w:rPr>
        <w:t>xxxxxxxxxxxxxxxx</w:t>
      </w:r>
      <w:proofErr w:type="spellEnd"/>
    </w:p>
    <w:p w14:paraId="1A1003E1" w14:textId="0161AE40"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Pr>
          <w:rFonts w:ascii="Open Sans" w:eastAsia="Times New Roman" w:hAnsi="Open Sans" w:cs="Open Sans"/>
          <w:kern w:val="0"/>
          <w:sz w:val="20"/>
          <w:szCs w:val="20"/>
        </w:rPr>
        <w:t>O</w:t>
      </w:r>
      <w:r w:rsidRPr="00371901">
        <w:rPr>
          <w:rFonts w:ascii="Open Sans" w:eastAsia="Times New Roman" w:hAnsi="Open Sans" w:cs="Open Sans"/>
          <w:kern w:val="0"/>
          <w:sz w:val="20"/>
          <w:szCs w:val="20"/>
        </w:rPr>
        <w:t xml:space="preserve">soby </w:t>
      </w:r>
      <w:r>
        <w:rPr>
          <w:rFonts w:ascii="Open Sans" w:hAnsi="Open Sans" w:cs="Open Sans"/>
          <w:sz w:val="20"/>
          <w:szCs w:val="20"/>
        </w:rPr>
        <w:t>dle</w:t>
      </w:r>
      <w:r w:rsidRPr="00371901">
        <w:rPr>
          <w:rFonts w:ascii="Open Sans" w:hAnsi="Open Sans" w:cs="Open Sans"/>
          <w:sz w:val="20"/>
          <w:szCs w:val="20"/>
        </w:rPr>
        <w:t xml:space="preserve"> odst. </w:t>
      </w:r>
      <w:r w:rsidR="005130B0">
        <w:rPr>
          <w:rFonts w:ascii="Open Sans" w:hAnsi="Open Sans" w:cs="Open Sans"/>
          <w:sz w:val="20"/>
          <w:szCs w:val="20"/>
        </w:rPr>
        <w:fldChar w:fldCharType="begin"/>
      </w:r>
      <w:r w:rsidR="005130B0">
        <w:rPr>
          <w:rFonts w:ascii="Open Sans" w:hAnsi="Open Sans" w:cs="Open Sans"/>
          <w:sz w:val="20"/>
          <w:szCs w:val="20"/>
        </w:rPr>
        <w:instrText xml:space="preserve"> REF _Ref166650795 \r \h </w:instrText>
      </w:r>
      <w:r w:rsidR="005130B0">
        <w:rPr>
          <w:rFonts w:ascii="Open Sans" w:hAnsi="Open Sans" w:cs="Open Sans"/>
          <w:sz w:val="20"/>
          <w:szCs w:val="20"/>
        </w:rPr>
      </w:r>
      <w:r w:rsidR="005130B0">
        <w:rPr>
          <w:rFonts w:ascii="Open Sans" w:hAnsi="Open Sans" w:cs="Open Sans"/>
          <w:sz w:val="20"/>
          <w:szCs w:val="20"/>
        </w:rPr>
        <w:fldChar w:fldCharType="separate"/>
      </w:r>
      <w:r w:rsidR="005130B0">
        <w:rPr>
          <w:rFonts w:ascii="Open Sans" w:hAnsi="Open Sans" w:cs="Open Sans"/>
          <w:sz w:val="20"/>
          <w:szCs w:val="20"/>
        </w:rPr>
        <w:t>11.1</w:t>
      </w:r>
      <w:r w:rsidR="005130B0">
        <w:rPr>
          <w:rFonts w:ascii="Open Sans" w:hAnsi="Open Sans" w:cs="Open Sans"/>
          <w:sz w:val="20"/>
          <w:szCs w:val="20"/>
        </w:rPr>
        <w:fldChar w:fldCharType="end"/>
      </w:r>
      <w:r w:rsidRPr="00371901">
        <w:rPr>
          <w:rFonts w:ascii="Open Sans" w:hAnsi="Open Sans" w:cs="Open Sans"/>
          <w:sz w:val="20"/>
          <w:szCs w:val="20"/>
        </w:rPr>
        <w:t xml:space="preserve"> a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_Ref380049965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11.2</w:t>
      </w:r>
      <w:r w:rsidRPr="00371901">
        <w:rPr>
          <w:rFonts w:ascii="Open Sans" w:hAnsi="Open Sans" w:cs="Open Sans"/>
          <w:sz w:val="20"/>
          <w:szCs w:val="20"/>
        </w:rPr>
        <w:fldChar w:fldCharType="end"/>
      </w:r>
      <w:r>
        <w:rPr>
          <w:rFonts w:ascii="Open Sans" w:hAnsi="Open Sans" w:cs="Open Sans"/>
          <w:sz w:val="20"/>
          <w:szCs w:val="20"/>
        </w:rPr>
        <w:t xml:space="preserve"> </w:t>
      </w:r>
      <w:r w:rsidRPr="00371901">
        <w:rPr>
          <w:rFonts w:ascii="Open Sans" w:eastAsia="Times New Roman" w:hAnsi="Open Sans" w:cs="Open Sans"/>
          <w:kern w:val="0"/>
          <w:sz w:val="20"/>
          <w:szCs w:val="20"/>
        </w:rPr>
        <w:t>lze změnit jednostranným písemným prohlášením Smluvní strany doručeným druhé Smluvní straně.</w:t>
      </w:r>
    </w:p>
    <w:p w14:paraId="73719B16" w14:textId="6AE66B75"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Veškerá oznámení učiněná mezi Smluvními stranami podle této Smlouvy musí být vyhotovena písemně a doručena druhé Smluvní straně osobně (s písemným potvrzením o převzetí) nebo doporučeným dopisem (na adresu Kupujícího či Prodávajícího</w:t>
      </w:r>
      <w:r>
        <w:rPr>
          <w:rFonts w:ascii="Open Sans" w:hAnsi="Open Sans" w:cs="Open Sans"/>
          <w:sz w:val="20"/>
          <w:szCs w:val="20"/>
        </w:rPr>
        <w:t xml:space="preserve"> uvedenou v</w:t>
      </w:r>
      <w:r w:rsidR="00A54471">
        <w:rPr>
          <w:rFonts w:ascii="Open Sans" w:hAnsi="Open Sans" w:cs="Open Sans"/>
          <w:sz w:val="20"/>
          <w:szCs w:val="20"/>
        </w:rPr>
        <w:t> </w:t>
      </w:r>
      <w:r>
        <w:rPr>
          <w:rFonts w:ascii="Open Sans" w:hAnsi="Open Sans" w:cs="Open Sans"/>
          <w:sz w:val="20"/>
          <w:szCs w:val="20"/>
        </w:rPr>
        <w:t>záhlaví Smlouvy</w:t>
      </w:r>
      <w:r w:rsidRPr="00371901">
        <w:rPr>
          <w:rFonts w:ascii="Open Sans" w:hAnsi="Open Sans" w:cs="Open Sans"/>
          <w:sz w:val="20"/>
          <w:szCs w:val="20"/>
        </w:rPr>
        <w:t>) nebo elektronick</w:t>
      </w:r>
      <w:r w:rsidR="00495749">
        <w:rPr>
          <w:rFonts w:ascii="Open Sans" w:hAnsi="Open Sans" w:cs="Open Sans"/>
          <w:sz w:val="20"/>
          <w:szCs w:val="20"/>
        </w:rPr>
        <w:t xml:space="preserve">y prostřednictvím datové schránky nebo e-mailem </w:t>
      </w:r>
      <w:r w:rsidRPr="00371901">
        <w:rPr>
          <w:rFonts w:ascii="Open Sans" w:hAnsi="Open Sans" w:cs="Open Sans"/>
          <w:sz w:val="20"/>
          <w:szCs w:val="20"/>
        </w:rPr>
        <w:t>s</w:t>
      </w:r>
      <w:r>
        <w:rPr>
          <w:rFonts w:ascii="Open Sans" w:hAnsi="Open Sans" w:cs="Open Sans"/>
          <w:sz w:val="20"/>
          <w:szCs w:val="20"/>
        </w:rPr>
        <w:t>e zaručeným</w:t>
      </w:r>
      <w:r w:rsidRPr="00371901">
        <w:rPr>
          <w:rFonts w:ascii="Open Sans" w:hAnsi="Open Sans" w:cs="Open Sans"/>
          <w:sz w:val="20"/>
          <w:szCs w:val="20"/>
        </w:rPr>
        <w:t xml:space="preserve"> elektronickým podpisem na adresu </w:t>
      </w:r>
      <w:hyperlink r:id="rId13" w:history="1">
        <w:r w:rsidRPr="00371901">
          <w:rPr>
            <w:rStyle w:val="Hypertextovodkaz"/>
            <w:rFonts w:ascii="Open Sans" w:hAnsi="Open Sans" w:cs="Open Sans"/>
            <w:sz w:val="20"/>
            <w:szCs w:val="20"/>
          </w:rPr>
          <w:t>epodatelna@fzu.cz</w:t>
        </w:r>
      </w:hyperlink>
      <w:r w:rsidRPr="00371901">
        <w:rPr>
          <w:rFonts w:ascii="Open Sans" w:hAnsi="Open Sans" w:cs="Open Sans"/>
          <w:sz w:val="20"/>
          <w:szCs w:val="20"/>
        </w:rPr>
        <w:t xml:space="preserve"> v</w:t>
      </w:r>
      <w:r w:rsidR="00A54471">
        <w:rPr>
          <w:rFonts w:ascii="Open Sans" w:hAnsi="Open Sans" w:cs="Open Sans"/>
          <w:sz w:val="20"/>
          <w:szCs w:val="20"/>
        </w:rPr>
        <w:t> </w:t>
      </w:r>
      <w:r w:rsidRPr="00371901">
        <w:rPr>
          <w:rFonts w:ascii="Open Sans" w:hAnsi="Open Sans" w:cs="Open Sans"/>
          <w:sz w:val="20"/>
          <w:szCs w:val="20"/>
        </w:rPr>
        <w:t>případě Kupujícího a </w:t>
      </w:r>
      <w:r w:rsidRPr="00371901">
        <w:rPr>
          <w:rFonts w:ascii="Open Sans" w:hAnsi="Open Sans" w:cs="Open Sans"/>
          <w:sz w:val="20"/>
          <w:szCs w:val="20"/>
          <w:highlight w:val="yellow"/>
        </w:rPr>
        <w:t>…….@......</w:t>
      </w:r>
      <w:r w:rsidRPr="00371901">
        <w:rPr>
          <w:rFonts w:ascii="Open Sans" w:hAnsi="Open Sans" w:cs="Open Sans"/>
          <w:sz w:val="20"/>
          <w:szCs w:val="20"/>
        </w:rPr>
        <w:t xml:space="preserve"> </w:t>
      </w:r>
      <w:r w:rsidRPr="00371901">
        <w:rPr>
          <w:rFonts w:ascii="Open Sans" w:hAnsi="Open Sans" w:cs="Open Sans"/>
          <w:snapToGrid w:val="0"/>
          <w:color w:val="FF0000"/>
          <w:sz w:val="20"/>
          <w:szCs w:val="20"/>
        </w:rPr>
        <w:t xml:space="preserve">(doplní účastník zadávacího řízení) </w:t>
      </w:r>
      <w:r w:rsidRPr="00371901">
        <w:rPr>
          <w:rFonts w:ascii="Open Sans" w:hAnsi="Open Sans" w:cs="Open Sans"/>
          <w:sz w:val="20"/>
          <w:szCs w:val="20"/>
        </w:rPr>
        <w:t>v</w:t>
      </w:r>
      <w:r w:rsidR="00A54471">
        <w:rPr>
          <w:rFonts w:ascii="Open Sans" w:hAnsi="Open Sans" w:cs="Open Sans"/>
          <w:sz w:val="20"/>
          <w:szCs w:val="20"/>
        </w:rPr>
        <w:t> </w:t>
      </w:r>
      <w:r w:rsidRPr="00371901">
        <w:rPr>
          <w:rFonts w:ascii="Open Sans" w:hAnsi="Open Sans" w:cs="Open Sans"/>
          <w:sz w:val="20"/>
          <w:szCs w:val="20"/>
        </w:rPr>
        <w:t>případě Prodávajícího.</w:t>
      </w:r>
    </w:p>
    <w:p w14:paraId="68579EB7" w14:textId="6BD0A191"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Ve věcech odborných nebo technických (oznámení potřeby záručního servisu apod.) je přípustná elektronická komunikace prostřednictvím </w:t>
      </w:r>
      <w:r>
        <w:rPr>
          <w:rFonts w:ascii="Open Sans" w:hAnsi="Open Sans" w:cs="Open Sans"/>
          <w:sz w:val="20"/>
          <w:szCs w:val="20"/>
        </w:rPr>
        <w:t>osob</w:t>
      </w:r>
      <w:r w:rsidRPr="00371901">
        <w:rPr>
          <w:rFonts w:ascii="Open Sans" w:hAnsi="Open Sans" w:cs="Open Sans"/>
          <w:sz w:val="20"/>
          <w:szCs w:val="20"/>
        </w:rPr>
        <w:t xml:space="preserve"> </w:t>
      </w:r>
      <w:r>
        <w:rPr>
          <w:rFonts w:ascii="Open Sans" w:hAnsi="Open Sans" w:cs="Open Sans"/>
          <w:sz w:val="20"/>
          <w:szCs w:val="20"/>
        </w:rPr>
        <w:t>dle</w:t>
      </w:r>
      <w:r w:rsidRPr="00371901">
        <w:rPr>
          <w:rFonts w:ascii="Open Sans" w:hAnsi="Open Sans" w:cs="Open Sans"/>
          <w:sz w:val="20"/>
          <w:szCs w:val="20"/>
        </w:rPr>
        <w:t xml:space="preserve"> odst. </w:t>
      </w:r>
      <w:r w:rsidR="005130B0">
        <w:rPr>
          <w:rFonts w:ascii="Open Sans" w:hAnsi="Open Sans" w:cs="Open Sans"/>
          <w:sz w:val="20"/>
          <w:szCs w:val="20"/>
        </w:rPr>
        <w:fldChar w:fldCharType="begin"/>
      </w:r>
      <w:r w:rsidR="005130B0">
        <w:rPr>
          <w:rFonts w:ascii="Open Sans" w:hAnsi="Open Sans" w:cs="Open Sans"/>
          <w:sz w:val="20"/>
          <w:szCs w:val="20"/>
        </w:rPr>
        <w:instrText xml:space="preserve"> REF _Ref166650795 \r \h </w:instrText>
      </w:r>
      <w:r w:rsidR="005130B0">
        <w:rPr>
          <w:rFonts w:ascii="Open Sans" w:hAnsi="Open Sans" w:cs="Open Sans"/>
          <w:sz w:val="20"/>
          <w:szCs w:val="20"/>
        </w:rPr>
      </w:r>
      <w:r w:rsidR="005130B0">
        <w:rPr>
          <w:rFonts w:ascii="Open Sans" w:hAnsi="Open Sans" w:cs="Open Sans"/>
          <w:sz w:val="20"/>
          <w:szCs w:val="20"/>
        </w:rPr>
        <w:fldChar w:fldCharType="separate"/>
      </w:r>
      <w:r w:rsidR="005130B0">
        <w:rPr>
          <w:rFonts w:ascii="Open Sans" w:hAnsi="Open Sans" w:cs="Open Sans"/>
          <w:sz w:val="20"/>
          <w:szCs w:val="20"/>
        </w:rPr>
        <w:t>11.1</w:t>
      </w:r>
      <w:r w:rsidR="005130B0">
        <w:rPr>
          <w:rFonts w:ascii="Open Sans" w:hAnsi="Open Sans" w:cs="Open Sans"/>
          <w:sz w:val="20"/>
          <w:szCs w:val="20"/>
        </w:rPr>
        <w:fldChar w:fldCharType="end"/>
      </w:r>
      <w:r w:rsidRPr="00371901">
        <w:rPr>
          <w:rFonts w:ascii="Open Sans" w:hAnsi="Open Sans" w:cs="Open Sans"/>
          <w:sz w:val="20"/>
          <w:szCs w:val="20"/>
        </w:rPr>
        <w:t xml:space="preserve"> a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_Ref380049965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11.2</w:t>
      </w:r>
      <w:r w:rsidRPr="00371901">
        <w:rPr>
          <w:rFonts w:ascii="Open Sans" w:hAnsi="Open Sans" w:cs="Open Sans"/>
          <w:sz w:val="20"/>
          <w:szCs w:val="20"/>
        </w:rPr>
        <w:fldChar w:fldCharType="end"/>
      </w:r>
      <w:r w:rsidRPr="00F64195">
        <w:rPr>
          <w:rFonts w:ascii="Open Sans" w:hAnsi="Open Sans" w:cs="Open Sans"/>
          <w:sz w:val="20"/>
          <w:szCs w:val="20"/>
        </w:rPr>
        <w:t xml:space="preserve"> </w:t>
      </w:r>
      <w:r w:rsidRPr="00371901">
        <w:rPr>
          <w:rFonts w:ascii="Open Sans" w:hAnsi="Open Sans" w:cs="Open Sans"/>
          <w:sz w:val="20"/>
          <w:szCs w:val="20"/>
        </w:rPr>
        <w:t>na</w:t>
      </w:r>
      <w:r>
        <w:rPr>
          <w:rFonts w:ascii="Open Sans" w:hAnsi="Open Sans" w:cs="Open Sans"/>
          <w:sz w:val="20"/>
          <w:szCs w:val="20"/>
        </w:rPr>
        <w:t xml:space="preserve"> zde </w:t>
      </w:r>
      <w:r w:rsidRPr="00371901">
        <w:rPr>
          <w:rFonts w:ascii="Open Sans" w:hAnsi="Open Sans" w:cs="Open Sans"/>
          <w:sz w:val="20"/>
          <w:szCs w:val="20"/>
        </w:rPr>
        <w:t>uvedené e-mailové adresy</w:t>
      </w:r>
      <w:r>
        <w:rPr>
          <w:rFonts w:ascii="Open Sans" w:hAnsi="Open Sans" w:cs="Open Sans"/>
          <w:sz w:val="20"/>
          <w:szCs w:val="20"/>
        </w:rPr>
        <w:t>.</w:t>
      </w:r>
    </w:p>
    <w:p w14:paraId="0470B8E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bookmarkStart w:id="25" w:name="_Ref359600646"/>
      <w:r w:rsidRPr="00371901">
        <w:rPr>
          <w:rFonts w:ascii="Open Sans" w:hAnsi="Open Sans" w:cs="Open Sans"/>
          <w:b/>
          <w:bCs/>
          <w:sz w:val="20"/>
          <w:szCs w:val="20"/>
          <w:u w:val="single"/>
        </w:rPr>
        <w:t>PŘEDČASNÉ UKONČENÍ SMLOUVY</w:t>
      </w:r>
      <w:bookmarkEnd w:id="25"/>
    </w:p>
    <w:p w14:paraId="0AE7E0E4" w14:textId="0E7F8685"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Kupující je oprávněn od Smlouvy odstoupit bez jakýchkoliv sankcí na jeho straně, nastane-li některá z</w:t>
      </w:r>
      <w:r w:rsidR="00A54471">
        <w:rPr>
          <w:rFonts w:ascii="Open Sans" w:hAnsi="Open Sans" w:cs="Open Sans"/>
          <w:sz w:val="20"/>
          <w:szCs w:val="20"/>
        </w:rPr>
        <w:t> </w:t>
      </w:r>
      <w:r w:rsidRPr="00371901">
        <w:rPr>
          <w:rFonts w:ascii="Open Sans" w:hAnsi="Open Sans" w:cs="Open Sans"/>
          <w:sz w:val="20"/>
          <w:szCs w:val="20"/>
        </w:rPr>
        <w:t>níže uvedených skutečností:</w:t>
      </w:r>
    </w:p>
    <w:p w14:paraId="7CAB4B57" w14:textId="55C5A374"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bookmarkStart w:id="26" w:name="_Ref412114688"/>
      <w:r w:rsidRPr="00371901">
        <w:rPr>
          <w:rFonts w:ascii="Open Sans" w:hAnsi="Open Sans" w:cs="Open Sans"/>
          <w:sz w:val="20"/>
          <w:szCs w:val="20"/>
        </w:rPr>
        <w:t xml:space="preserve">Prodávající nesplní lhůtu dle odst. </w:t>
      </w:r>
      <w:r w:rsidR="00123E08">
        <w:rPr>
          <w:rFonts w:ascii="Open Sans" w:hAnsi="Open Sans" w:cs="Open Sans"/>
          <w:sz w:val="20"/>
          <w:szCs w:val="20"/>
        </w:rPr>
        <w:fldChar w:fldCharType="begin"/>
      </w:r>
      <w:r w:rsidR="00123E08">
        <w:rPr>
          <w:rFonts w:ascii="Open Sans" w:hAnsi="Open Sans" w:cs="Open Sans"/>
          <w:sz w:val="20"/>
          <w:szCs w:val="20"/>
        </w:rPr>
        <w:instrText xml:space="preserve"> REF _Ref157233699 \r \h </w:instrText>
      </w:r>
      <w:r w:rsidR="00123E08">
        <w:rPr>
          <w:rFonts w:ascii="Open Sans" w:hAnsi="Open Sans" w:cs="Open Sans"/>
          <w:sz w:val="20"/>
          <w:szCs w:val="20"/>
        </w:rPr>
      </w:r>
      <w:r w:rsidR="00123E08">
        <w:rPr>
          <w:rFonts w:ascii="Open Sans" w:hAnsi="Open Sans" w:cs="Open Sans"/>
          <w:sz w:val="20"/>
          <w:szCs w:val="20"/>
        </w:rPr>
        <w:fldChar w:fldCharType="separate"/>
      </w:r>
      <w:r w:rsidR="005130B0">
        <w:rPr>
          <w:rFonts w:ascii="Open Sans" w:hAnsi="Open Sans" w:cs="Open Sans"/>
          <w:sz w:val="20"/>
          <w:szCs w:val="20"/>
        </w:rPr>
        <w:t>4.2</w:t>
      </w:r>
      <w:r w:rsidR="00123E08">
        <w:rPr>
          <w:rFonts w:ascii="Open Sans" w:hAnsi="Open Sans" w:cs="Open Sans"/>
          <w:sz w:val="20"/>
          <w:szCs w:val="20"/>
        </w:rPr>
        <w:fldChar w:fldCharType="end"/>
      </w:r>
      <w:r w:rsidR="00495749">
        <w:rPr>
          <w:rFonts w:ascii="Open Sans" w:hAnsi="Open Sans" w:cs="Open Sans"/>
          <w:sz w:val="20"/>
          <w:szCs w:val="20"/>
        </w:rPr>
        <w:t xml:space="preserve"> </w:t>
      </w:r>
      <w:r w:rsidRPr="00371901">
        <w:rPr>
          <w:rFonts w:ascii="Open Sans" w:hAnsi="Open Sans" w:cs="Open Sans"/>
          <w:sz w:val="20"/>
          <w:szCs w:val="20"/>
        </w:rPr>
        <w:t>Smlouvy,</w:t>
      </w:r>
      <w:bookmarkEnd w:id="26"/>
    </w:p>
    <w:p w14:paraId="52763181"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bookmarkStart w:id="27" w:name="_Ref380048761"/>
      <w:r w:rsidRPr="00371901">
        <w:rPr>
          <w:rFonts w:ascii="Open Sans" w:hAnsi="Open Sans" w:cs="Open Sans"/>
          <w:sz w:val="20"/>
          <w:szCs w:val="20"/>
        </w:rPr>
        <w:t xml:space="preserve">při předání </w:t>
      </w:r>
      <w:r>
        <w:rPr>
          <w:rFonts w:ascii="Open Sans" w:hAnsi="Open Sans" w:cs="Open Sans"/>
          <w:sz w:val="20"/>
          <w:szCs w:val="20"/>
          <w:lang w:eastAsia="en-US"/>
        </w:rPr>
        <w:t>Zařízení</w:t>
      </w:r>
      <w:r w:rsidRPr="00371901">
        <w:rPr>
          <w:rFonts w:ascii="Open Sans" w:hAnsi="Open Sans" w:cs="Open Sans"/>
          <w:sz w:val="20"/>
          <w:szCs w:val="20"/>
        </w:rPr>
        <w:t xml:space="preserve"> nebudou splněny technické parametry či podmínky dle požadované technické specifikace podle Příloh č. 1 a 2 a dle platných technických norem</w:t>
      </w:r>
      <w:bookmarkEnd w:id="27"/>
      <w:r w:rsidRPr="00371901">
        <w:rPr>
          <w:rFonts w:ascii="Open Sans" w:hAnsi="Open Sans" w:cs="Open Sans"/>
          <w:sz w:val="20"/>
          <w:szCs w:val="20"/>
        </w:rPr>
        <w:t>,</w:t>
      </w:r>
    </w:p>
    <w:p w14:paraId="1B560718" w14:textId="6F94A006"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bCs/>
          <w:sz w:val="20"/>
          <w:szCs w:val="20"/>
        </w:rPr>
        <w:t xml:space="preserve">Prodávající neodstraní včas vady uvedené </w:t>
      </w:r>
      <w:r w:rsidRPr="00371901">
        <w:rPr>
          <w:rFonts w:ascii="Open Sans" w:hAnsi="Open Sans" w:cs="Open Sans"/>
          <w:sz w:val="20"/>
          <w:szCs w:val="20"/>
        </w:rPr>
        <w:t>v</w:t>
      </w:r>
      <w:r w:rsidR="00A54471">
        <w:rPr>
          <w:rFonts w:ascii="Open Sans" w:hAnsi="Open Sans" w:cs="Open Sans"/>
          <w:sz w:val="20"/>
          <w:szCs w:val="20"/>
        </w:rPr>
        <w:t> </w:t>
      </w:r>
      <w:r w:rsidRPr="00371901">
        <w:rPr>
          <w:rFonts w:ascii="Open Sans" w:hAnsi="Open Sans" w:cs="Open Sans"/>
          <w:sz w:val="20"/>
          <w:szCs w:val="20"/>
        </w:rPr>
        <w:t xml:space="preserve">soupisu zjištěných vad </w:t>
      </w:r>
      <w:r>
        <w:rPr>
          <w:rFonts w:ascii="Open Sans" w:hAnsi="Open Sans" w:cs="Open Sans"/>
          <w:sz w:val="20"/>
          <w:szCs w:val="20"/>
        </w:rPr>
        <w:t>v</w:t>
      </w:r>
      <w:r w:rsidR="00A54471">
        <w:rPr>
          <w:rFonts w:ascii="Open Sans" w:hAnsi="Open Sans" w:cs="Open Sans"/>
          <w:sz w:val="20"/>
          <w:szCs w:val="20"/>
        </w:rPr>
        <w:t> </w:t>
      </w:r>
      <w:r>
        <w:rPr>
          <w:rFonts w:ascii="Open Sans" w:hAnsi="Open Sans" w:cs="Open Sans"/>
          <w:sz w:val="20"/>
          <w:szCs w:val="20"/>
        </w:rPr>
        <w:t xml:space="preserve">rámci </w:t>
      </w:r>
      <w:r w:rsidRPr="00371901">
        <w:rPr>
          <w:rFonts w:ascii="Open Sans" w:hAnsi="Open Sans" w:cs="Open Sans"/>
          <w:sz w:val="20"/>
          <w:szCs w:val="20"/>
        </w:rPr>
        <w:t xml:space="preserve">Předávacího protokolu podle odst.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_Ref535332618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9.8</w:t>
      </w:r>
      <w:r w:rsidRPr="00371901">
        <w:rPr>
          <w:rFonts w:ascii="Open Sans" w:hAnsi="Open Sans" w:cs="Open Sans"/>
          <w:sz w:val="20"/>
          <w:szCs w:val="20"/>
        </w:rPr>
        <w:fldChar w:fldCharType="end"/>
      </w:r>
      <w:r w:rsidRPr="00371901">
        <w:rPr>
          <w:rFonts w:ascii="Open Sans" w:hAnsi="Open Sans" w:cs="Open Sans"/>
          <w:sz w:val="20"/>
          <w:szCs w:val="20"/>
        </w:rPr>
        <w:t>,</w:t>
      </w:r>
    </w:p>
    <w:p w14:paraId="4E5AE668" w14:textId="77777777" w:rsidR="004A6AE7" w:rsidRPr="00730B47" w:rsidRDefault="004A6AE7" w:rsidP="00C41127">
      <w:pPr>
        <w:pStyle w:val="Odstavecseseznamem1"/>
        <w:numPr>
          <w:ilvl w:val="2"/>
          <w:numId w:val="1"/>
        </w:numPr>
        <w:spacing w:after="240"/>
        <w:jc w:val="both"/>
        <w:rPr>
          <w:rFonts w:ascii="Open Sans" w:hAnsi="Open Sans" w:cs="Open Sans"/>
          <w:b/>
          <w:bCs/>
          <w:sz w:val="20"/>
          <w:szCs w:val="20"/>
          <w:u w:val="single"/>
        </w:rPr>
      </w:pPr>
      <w:r w:rsidRPr="00730B47">
        <w:rPr>
          <w:rFonts w:ascii="Open Sans" w:hAnsi="Open Sans" w:cs="Open Sans"/>
          <w:sz w:val="20"/>
          <w:szCs w:val="20"/>
        </w:rPr>
        <w:t xml:space="preserve">vyjdou najevo skutečnosti svědčící o tom, že Prodávající nebude schopen </w:t>
      </w:r>
      <w:r>
        <w:rPr>
          <w:rFonts w:ascii="Open Sans" w:hAnsi="Open Sans" w:cs="Open Sans"/>
          <w:sz w:val="20"/>
          <w:szCs w:val="20"/>
          <w:lang w:eastAsia="en-US"/>
        </w:rPr>
        <w:t>Zařízení</w:t>
      </w:r>
      <w:r w:rsidRPr="00730B47">
        <w:rPr>
          <w:rFonts w:ascii="Open Sans" w:hAnsi="Open Sans" w:cs="Open Sans"/>
          <w:sz w:val="20"/>
          <w:szCs w:val="20"/>
        </w:rPr>
        <w:t xml:space="preserve"> dodat,</w:t>
      </w:r>
    </w:p>
    <w:p w14:paraId="662B64EF" w14:textId="1F32539D" w:rsidR="004A6AE7" w:rsidRPr="002C5CB4" w:rsidRDefault="004A6AE7" w:rsidP="00403415">
      <w:pPr>
        <w:pStyle w:val="Odstavecseseznamem1"/>
        <w:numPr>
          <w:ilvl w:val="2"/>
          <w:numId w:val="1"/>
        </w:numPr>
        <w:spacing w:after="240"/>
        <w:jc w:val="both"/>
        <w:rPr>
          <w:rFonts w:ascii="Open Sans" w:hAnsi="Open Sans" w:cs="Open Sans"/>
          <w:b/>
          <w:bCs/>
          <w:sz w:val="20"/>
          <w:szCs w:val="20"/>
          <w:u w:val="single"/>
        </w:rPr>
      </w:pPr>
      <w:r w:rsidRPr="002C5CB4">
        <w:rPr>
          <w:rFonts w:ascii="Open Sans" w:hAnsi="Open Sans" w:cs="Open Sans"/>
          <w:bCs/>
          <w:sz w:val="20"/>
          <w:szCs w:val="20"/>
        </w:rPr>
        <w:t>Prodávající</w:t>
      </w:r>
      <w:r w:rsidRPr="002C5CB4">
        <w:rPr>
          <w:rFonts w:ascii="Open Sans" w:hAnsi="Open Sans" w:cs="Open Sans"/>
          <w:sz w:val="20"/>
          <w:szCs w:val="20"/>
        </w:rPr>
        <w:t xml:space="preserve"> </w:t>
      </w:r>
      <w:r w:rsidR="0083593A" w:rsidRPr="002C5CB4">
        <w:rPr>
          <w:rFonts w:ascii="Open Sans" w:hAnsi="Open Sans" w:cs="Open Sans"/>
          <w:sz w:val="20"/>
          <w:szCs w:val="20"/>
        </w:rPr>
        <w:t xml:space="preserve">po nabytí účinnosti této Smlouvy </w:t>
      </w:r>
      <w:r w:rsidR="008E5A52" w:rsidRPr="002C5CB4">
        <w:rPr>
          <w:rFonts w:ascii="Open Sans" w:hAnsi="Open Sans" w:cs="Open Sans"/>
          <w:sz w:val="20"/>
          <w:szCs w:val="20"/>
        </w:rPr>
        <w:t xml:space="preserve">prokazatelně </w:t>
      </w:r>
      <w:proofErr w:type="gramStart"/>
      <w:r w:rsidRPr="002C5CB4">
        <w:rPr>
          <w:rFonts w:ascii="Open Sans" w:hAnsi="Open Sans" w:cs="Open Sans"/>
          <w:sz w:val="20"/>
          <w:szCs w:val="20"/>
        </w:rPr>
        <w:t>poruš</w:t>
      </w:r>
      <w:r w:rsidR="002C5CB4">
        <w:rPr>
          <w:rFonts w:ascii="Open Sans" w:hAnsi="Open Sans" w:cs="Open Sans"/>
          <w:sz w:val="20"/>
          <w:szCs w:val="20"/>
        </w:rPr>
        <w:t>í</w:t>
      </w:r>
      <w:proofErr w:type="gramEnd"/>
      <w:r w:rsidR="002C5CB4">
        <w:rPr>
          <w:rFonts w:ascii="Open Sans" w:hAnsi="Open Sans" w:cs="Open Sans"/>
          <w:sz w:val="20"/>
          <w:szCs w:val="20"/>
        </w:rPr>
        <w:t xml:space="preserve"> některý ze</w:t>
      </w:r>
      <w:r w:rsidR="009F6450" w:rsidRPr="002C5CB4">
        <w:rPr>
          <w:rFonts w:ascii="Open Sans" w:hAnsi="Open Sans" w:cs="Open Sans"/>
          <w:sz w:val="20"/>
          <w:szCs w:val="20"/>
        </w:rPr>
        <w:t xml:space="preserve"> sv</w:t>
      </w:r>
      <w:r w:rsidR="002C5CB4">
        <w:rPr>
          <w:rFonts w:ascii="Open Sans" w:hAnsi="Open Sans" w:cs="Open Sans"/>
          <w:sz w:val="20"/>
          <w:szCs w:val="20"/>
        </w:rPr>
        <w:t>ých</w:t>
      </w:r>
      <w:r w:rsidR="009F6450" w:rsidRPr="002C5CB4">
        <w:rPr>
          <w:rFonts w:ascii="Open Sans" w:hAnsi="Open Sans" w:cs="Open Sans"/>
          <w:sz w:val="20"/>
          <w:szCs w:val="20"/>
        </w:rPr>
        <w:t xml:space="preserve"> závazk</w:t>
      </w:r>
      <w:r w:rsidR="002C5CB4">
        <w:rPr>
          <w:rFonts w:ascii="Open Sans" w:hAnsi="Open Sans" w:cs="Open Sans"/>
          <w:sz w:val="20"/>
          <w:szCs w:val="20"/>
        </w:rPr>
        <w:t>ů</w:t>
      </w:r>
      <w:r w:rsidR="009F6450" w:rsidRPr="002C5CB4">
        <w:rPr>
          <w:rFonts w:ascii="Open Sans" w:hAnsi="Open Sans" w:cs="Open Sans"/>
          <w:sz w:val="20"/>
          <w:szCs w:val="20"/>
        </w:rPr>
        <w:t xml:space="preserve"> dle P</w:t>
      </w:r>
      <w:r w:rsidR="000940CE" w:rsidRPr="002C5CB4">
        <w:rPr>
          <w:rFonts w:ascii="Open Sans" w:hAnsi="Open Sans" w:cs="Open Sans"/>
          <w:sz w:val="20"/>
          <w:szCs w:val="20"/>
        </w:rPr>
        <w:t>řílohy č. 3</w:t>
      </w:r>
      <w:r w:rsidRPr="002C5CB4">
        <w:rPr>
          <w:rFonts w:ascii="Open Sans" w:hAnsi="Open Sans" w:cs="Open Sans"/>
          <w:sz w:val="20"/>
          <w:szCs w:val="20"/>
        </w:rPr>
        <w:t xml:space="preserve"> této Smlouvy</w:t>
      </w:r>
      <w:r w:rsidR="00C85C41">
        <w:rPr>
          <w:rFonts w:ascii="Open Sans" w:hAnsi="Open Sans" w:cs="Open Sans"/>
          <w:sz w:val="20"/>
          <w:szCs w:val="20"/>
        </w:rPr>
        <w:t>.</w:t>
      </w:r>
    </w:p>
    <w:p w14:paraId="29CC18BD" w14:textId="72E4E5B4"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Prodávající je oprávněn od Smlouvy odstoupit v</w:t>
      </w:r>
      <w:r w:rsidR="00A54471">
        <w:rPr>
          <w:rFonts w:ascii="Open Sans" w:hAnsi="Open Sans" w:cs="Open Sans"/>
          <w:sz w:val="20"/>
          <w:szCs w:val="20"/>
        </w:rPr>
        <w:t> </w:t>
      </w:r>
      <w:r w:rsidRPr="00371901">
        <w:rPr>
          <w:rFonts w:ascii="Open Sans" w:hAnsi="Open Sans" w:cs="Open Sans"/>
          <w:sz w:val="20"/>
          <w:szCs w:val="20"/>
        </w:rPr>
        <w:t>případě, že Kupující je v</w:t>
      </w:r>
      <w:r w:rsidR="00A54471">
        <w:rPr>
          <w:rFonts w:ascii="Open Sans" w:hAnsi="Open Sans" w:cs="Open Sans"/>
          <w:sz w:val="20"/>
          <w:szCs w:val="20"/>
        </w:rPr>
        <w:t> </w:t>
      </w:r>
      <w:r w:rsidRPr="00371901">
        <w:rPr>
          <w:rFonts w:ascii="Open Sans" w:hAnsi="Open Sans" w:cs="Open Sans"/>
          <w:sz w:val="20"/>
          <w:szCs w:val="20"/>
        </w:rPr>
        <w:t xml:space="preserve">prodlení se </w:t>
      </w:r>
      <w:r w:rsidRPr="00371901">
        <w:rPr>
          <w:rFonts w:ascii="Open Sans" w:hAnsi="Open Sans" w:cs="Open Sans"/>
          <w:sz w:val="20"/>
          <w:szCs w:val="20"/>
        </w:rPr>
        <w:lastRenderedPageBreak/>
        <w:t>zaplacením faktury delším než 2 měsíce s</w:t>
      </w:r>
      <w:r w:rsidR="00A54471">
        <w:rPr>
          <w:rFonts w:ascii="Open Sans" w:hAnsi="Open Sans" w:cs="Open Sans"/>
          <w:sz w:val="20"/>
          <w:szCs w:val="20"/>
        </w:rPr>
        <w:t> </w:t>
      </w:r>
      <w:r w:rsidRPr="00371901">
        <w:rPr>
          <w:rFonts w:ascii="Open Sans" w:hAnsi="Open Sans" w:cs="Open Sans"/>
          <w:sz w:val="20"/>
          <w:szCs w:val="20"/>
        </w:rPr>
        <w:t>výjimkou případů, kdy Kupující nezaplatil fakturu z</w:t>
      </w:r>
      <w:r w:rsidR="00A54471">
        <w:rPr>
          <w:rFonts w:ascii="Open Sans" w:hAnsi="Open Sans" w:cs="Open Sans"/>
          <w:sz w:val="20"/>
          <w:szCs w:val="20"/>
        </w:rPr>
        <w:t> </w:t>
      </w:r>
      <w:r w:rsidRPr="00371901">
        <w:rPr>
          <w:rFonts w:ascii="Open Sans" w:hAnsi="Open Sans" w:cs="Open Sans"/>
          <w:sz w:val="20"/>
          <w:szCs w:val="20"/>
        </w:rPr>
        <w:t>důvodu vad</w:t>
      </w:r>
      <w:r>
        <w:rPr>
          <w:rFonts w:ascii="Open Sans" w:hAnsi="Open Sans" w:cs="Open Sans"/>
          <w:sz w:val="20"/>
          <w:szCs w:val="20"/>
        </w:rPr>
        <w:t>y</w:t>
      </w:r>
      <w:r w:rsidRPr="00371901">
        <w:rPr>
          <w:rFonts w:ascii="Open Sans" w:hAnsi="Open Sans" w:cs="Open Sans"/>
          <w:sz w:val="20"/>
          <w:szCs w:val="20"/>
        </w:rPr>
        <w:t xml:space="preserve"> dodaného </w:t>
      </w:r>
      <w:r>
        <w:rPr>
          <w:rFonts w:ascii="Open Sans" w:hAnsi="Open Sans" w:cs="Open Sans"/>
          <w:sz w:val="20"/>
          <w:szCs w:val="20"/>
          <w:lang w:eastAsia="en-US"/>
        </w:rPr>
        <w:t>Zařízení</w:t>
      </w:r>
      <w:r w:rsidRPr="00371901">
        <w:rPr>
          <w:rFonts w:ascii="Open Sans" w:hAnsi="Open Sans" w:cs="Open Sans"/>
          <w:sz w:val="20"/>
          <w:szCs w:val="20"/>
        </w:rPr>
        <w:t xml:space="preserve"> nebo porušení Smlouvy Prodávajícím.</w:t>
      </w:r>
    </w:p>
    <w:p w14:paraId="15DDE46D"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Účinky odstoupení od Smlouvy nastávají dnem doručení písemného oznámení jedné Smluvní strany o odstoupení od Smlouvy druhé Smluvní straně. S</w:t>
      </w:r>
      <w:r>
        <w:rPr>
          <w:rFonts w:ascii="Open Sans" w:hAnsi="Open Sans" w:cs="Open Sans"/>
          <w:sz w:val="20"/>
          <w:szCs w:val="20"/>
        </w:rPr>
        <w:t>mluvní s</w:t>
      </w:r>
      <w:r w:rsidRPr="00371901">
        <w:rPr>
          <w:rFonts w:ascii="Open Sans" w:hAnsi="Open Sans" w:cs="Open Sans"/>
          <w:sz w:val="20"/>
          <w:szCs w:val="20"/>
        </w:rPr>
        <w:t>trana, které bylo před odstoupením od Smlouvy poskytnuto plnění druhou</w:t>
      </w:r>
      <w:r>
        <w:rPr>
          <w:rFonts w:ascii="Open Sans" w:hAnsi="Open Sans" w:cs="Open Sans"/>
          <w:sz w:val="20"/>
          <w:szCs w:val="20"/>
        </w:rPr>
        <w:t xml:space="preserve"> Smluvní</w:t>
      </w:r>
      <w:r w:rsidRPr="00371901">
        <w:rPr>
          <w:rFonts w:ascii="Open Sans" w:hAnsi="Open Sans" w:cs="Open Sans"/>
          <w:sz w:val="20"/>
          <w:szCs w:val="20"/>
        </w:rPr>
        <w:t xml:space="preserve"> stranou, toto plnění vrátí do 30 dnů ode dne odeslání vyrozumění o odstoupení odstupující</w:t>
      </w:r>
      <w:r>
        <w:rPr>
          <w:rFonts w:ascii="Open Sans" w:hAnsi="Open Sans" w:cs="Open Sans"/>
          <w:sz w:val="20"/>
          <w:szCs w:val="20"/>
        </w:rPr>
        <w:t xml:space="preserve"> Smluvní</w:t>
      </w:r>
      <w:r w:rsidRPr="00371901">
        <w:rPr>
          <w:rFonts w:ascii="Open Sans" w:hAnsi="Open Sans" w:cs="Open Sans"/>
          <w:sz w:val="20"/>
          <w:szCs w:val="20"/>
        </w:rPr>
        <w:t xml:space="preserve"> stranou, ne</w:t>
      </w:r>
      <w:r>
        <w:rPr>
          <w:rFonts w:ascii="Open Sans" w:hAnsi="Open Sans" w:cs="Open Sans"/>
          <w:sz w:val="20"/>
          <w:szCs w:val="20"/>
        </w:rPr>
        <w:t>stanoví</w:t>
      </w:r>
      <w:r w:rsidRPr="00371901">
        <w:rPr>
          <w:rFonts w:ascii="Open Sans" w:hAnsi="Open Sans" w:cs="Open Sans"/>
          <w:sz w:val="20"/>
          <w:szCs w:val="20"/>
        </w:rPr>
        <w:t xml:space="preserve">-li odstupující </w:t>
      </w:r>
      <w:r>
        <w:rPr>
          <w:rFonts w:ascii="Open Sans" w:hAnsi="Open Sans" w:cs="Open Sans"/>
          <w:sz w:val="20"/>
          <w:szCs w:val="20"/>
        </w:rPr>
        <w:t>Smluvní</w:t>
      </w:r>
      <w:r w:rsidRPr="00371901">
        <w:rPr>
          <w:rFonts w:ascii="Open Sans" w:hAnsi="Open Sans" w:cs="Open Sans"/>
          <w:sz w:val="20"/>
          <w:szCs w:val="20"/>
        </w:rPr>
        <w:t xml:space="preserve"> strana </w:t>
      </w:r>
      <w:r>
        <w:rPr>
          <w:rFonts w:ascii="Open Sans" w:hAnsi="Open Sans" w:cs="Open Sans"/>
          <w:sz w:val="20"/>
          <w:szCs w:val="20"/>
        </w:rPr>
        <w:t xml:space="preserve">delší </w:t>
      </w:r>
      <w:r w:rsidRPr="00371901">
        <w:rPr>
          <w:rFonts w:ascii="Open Sans" w:hAnsi="Open Sans" w:cs="Open Sans"/>
          <w:sz w:val="20"/>
          <w:szCs w:val="20"/>
        </w:rPr>
        <w:t>lhůtu.</w:t>
      </w:r>
    </w:p>
    <w:p w14:paraId="7C90F44C" w14:textId="7B6A81FF" w:rsidR="004A6AE7"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Pr>
          <w:rFonts w:ascii="Open Sans" w:hAnsi="Open Sans" w:cs="Open Sans"/>
          <w:sz w:val="20"/>
          <w:szCs w:val="20"/>
        </w:rPr>
        <w:t>V</w:t>
      </w:r>
      <w:r w:rsidR="00A54471">
        <w:rPr>
          <w:rFonts w:ascii="Open Sans" w:hAnsi="Open Sans" w:cs="Open Sans"/>
          <w:sz w:val="20"/>
          <w:szCs w:val="20"/>
        </w:rPr>
        <w:t> </w:t>
      </w:r>
      <w:r>
        <w:rPr>
          <w:rFonts w:ascii="Open Sans" w:hAnsi="Open Sans" w:cs="Open Sans"/>
          <w:sz w:val="20"/>
          <w:szCs w:val="20"/>
        </w:rPr>
        <w:t>případě předčasného ukončení S</w:t>
      </w:r>
      <w:r w:rsidRPr="00371901">
        <w:rPr>
          <w:rFonts w:ascii="Open Sans" w:hAnsi="Open Sans" w:cs="Open Sans"/>
          <w:sz w:val="20"/>
          <w:szCs w:val="20"/>
        </w:rPr>
        <w:t xml:space="preserve">mlouvy je Prodávající </w:t>
      </w:r>
      <w:r>
        <w:rPr>
          <w:rFonts w:ascii="Open Sans" w:hAnsi="Open Sans" w:cs="Open Sans"/>
          <w:sz w:val="20"/>
          <w:szCs w:val="20"/>
        </w:rPr>
        <w:t xml:space="preserve">povinen zajistit odvoz </w:t>
      </w:r>
      <w:r>
        <w:rPr>
          <w:rFonts w:ascii="Open Sans" w:hAnsi="Open Sans" w:cs="Open Sans"/>
          <w:sz w:val="20"/>
          <w:szCs w:val="20"/>
          <w:lang w:eastAsia="en-US"/>
        </w:rPr>
        <w:t>Zařízení</w:t>
      </w:r>
      <w:r w:rsidRPr="00371901">
        <w:rPr>
          <w:rFonts w:ascii="Open Sans" w:hAnsi="Open Sans" w:cs="Open Sans"/>
          <w:sz w:val="20"/>
          <w:szCs w:val="20"/>
        </w:rPr>
        <w:t xml:space="preserve"> z</w:t>
      </w:r>
      <w:r w:rsidR="00A54471">
        <w:rPr>
          <w:rFonts w:ascii="Open Sans" w:hAnsi="Open Sans" w:cs="Open Sans"/>
          <w:sz w:val="20"/>
          <w:szCs w:val="20"/>
        </w:rPr>
        <w:t> </w:t>
      </w:r>
      <w:r w:rsidRPr="00371901">
        <w:rPr>
          <w:rFonts w:ascii="Open Sans" w:hAnsi="Open Sans" w:cs="Open Sans"/>
          <w:sz w:val="20"/>
          <w:szCs w:val="20"/>
        </w:rPr>
        <w:t>místa plnění ve lhůtě 30 dnů od data, kdy odstoupení od Smlouvy nabylo účinnosti. Kupující poskytne Prodávajícímu potřebnou součinnost obdobnou sou</w:t>
      </w:r>
      <w:r>
        <w:rPr>
          <w:rFonts w:ascii="Open Sans" w:hAnsi="Open Sans" w:cs="Open Sans"/>
          <w:sz w:val="20"/>
          <w:szCs w:val="20"/>
        </w:rPr>
        <w:t xml:space="preserve">činnosti při instalaci </w:t>
      </w:r>
      <w:r>
        <w:rPr>
          <w:rFonts w:ascii="Open Sans" w:hAnsi="Open Sans" w:cs="Open Sans"/>
          <w:sz w:val="20"/>
          <w:szCs w:val="20"/>
          <w:lang w:eastAsia="en-US"/>
        </w:rPr>
        <w:t>Zařízení</w:t>
      </w:r>
      <w:r w:rsidRPr="00371901">
        <w:rPr>
          <w:rFonts w:ascii="Open Sans" w:hAnsi="Open Sans" w:cs="Open Sans"/>
          <w:sz w:val="20"/>
          <w:szCs w:val="20"/>
        </w:rPr>
        <w:t>. Náklady na odvoz hradí ta Smluvní strana, která porušením Smlouvy její předčasné ukončení způsobila.</w:t>
      </w:r>
    </w:p>
    <w:p w14:paraId="5FF90B7B"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POJIŠTĚNÍ, ODPOVĚDNOST ZA ŠKODU</w:t>
      </w:r>
    </w:p>
    <w:p w14:paraId="703A61E5" w14:textId="7F90E8DE"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bookmarkStart w:id="28" w:name="_Ref382208733"/>
      <w:r w:rsidRPr="00371901">
        <w:rPr>
          <w:rFonts w:ascii="Open Sans" w:hAnsi="Open Sans" w:cs="Open Sans"/>
          <w:sz w:val="20"/>
          <w:szCs w:val="20"/>
        </w:rPr>
        <w:t xml:space="preserve">Prodávající se zavazuje pojistit </w:t>
      </w:r>
      <w:r>
        <w:rPr>
          <w:rFonts w:ascii="Open Sans" w:hAnsi="Open Sans" w:cs="Open Sans"/>
          <w:sz w:val="20"/>
          <w:szCs w:val="20"/>
          <w:lang w:eastAsia="en-US"/>
        </w:rPr>
        <w:t>Zařízení</w:t>
      </w:r>
      <w:r w:rsidRPr="00371901">
        <w:rPr>
          <w:rFonts w:ascii="Open Sans" w:hAnsi="Open Sans" w:cs="Open Sans"/>
          <w:sz w:val="20"/>
          <w:szCs w:val="20"/>
        </w:rPr>
        <w:t xml:space="preserve"> proti veškerým rizikům, a to</w:t>
      </w:r>
      <w:r>
        <w:rPr>
          <w:rFonts w:ascii="Open Sans" w:hAnsi="Open Sans" w:cs="Open Sans"/>
          <w:sz w:val="20"/>
          <w:szCs w:val="20"/>
        </w:rPr>
        <w:t xml:space="preserve"> alespoň</w:t>
      </w:r>
      <w:r w:rsidRPr="00371901">
        <w:rPr>
          <w:rFonts w:ascii="Open Sans" w:hAnsi="Open Sans" w:cs="Open Sans"/>
          <w:sz w:val="20"/>
          <w:szCs w:val="20"/>
        </w:rPr>
        <w:t xml:space="preserve"> ve výši</w:t>
      </w:r>
      <w:r>
        <w:rPr>
          <w:rFonts w:ascii="Open Sans" w:hAnsi="Open Sans" w:cs="Open Sans"/>
          <w:sz w:val="20"/>
          <w:szCs w:val="20"/>
        </w:rPr>
        <w:t xml:space="preserve"> Kupní Ceny</w:t>
      </w:r>
      <w:r w:rsidRPr="00371901">
        <w:rPr>
          <w:rFonts w:ascii="Open Sans" w:hAnsi="Open Sans" w:cs="Open Sans"/>
          <w:sz w:val="20"/>
          <w:szCs w:val="20"/>
        </w:rPr>
        <w:t xml:space="preserve"> a po dobu vymezenou zahájením přepravy až do předání (odevzdání) Kupujícímu. V</w:t>
      </w:r>
      <w:r w:rsidR="00A54471">
        <w:rPr>
          <w:rFonts w:ascii="Open Sans" w:hAnsi="Open Sans" w:cs="Open Sans"/>
          <w:sz w:val="20"/>
          <w:szCs w:val="20"/>
        </w:rPr>
        <w:t> </w:t>
      </w:r>
      <w:r w:rsidRPr="00371901">
        <w:rPr>
          <w:rFonts w:ascii="Open Sans" w:hAnsi="Open Sans" w:cs="Open Sans"/>
          <w:sz w:val="20"/>
          <w:szCs w:val="20"/>
        </w:rPr>
        <w:t>případě porušení této povinnosti odpovídá Prodávající za vzniklou škodu.</w:t>
      </w:r>
    </w:p>
    <w:p w14:paraId="0ACA83D5" w14:textId="77777777" w:rsidR="004A6AE7" w:rsidRPr="0085366D"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sidRPr="00371901">
        <w:rPr>
          <w:rFonts w:ascii="Open Sans" w:hAnsi="Open Sans" w:cs="Open Sans"/>
          <w:sz w:val="20"/>
          <w:szCs w:val="20"/>
        </w:rPr>
        <w:t>Prodávající odpovídá za škodu, kterou sám způsobí, rovněž odpovídá Kupujícímu za škodu, kterou způsobí třetí osoby, které</w:t>
      </w:r>
      <w:r>
        <w:rPr>
          <w:rFonts w:ascii="Open Sans" w:hAnsi="Open Sans" w:cs="Open Sans"/>
          <w:sz w:val="20"/>
          <w:szCs w:val="20"/>
        </w:rPr>
        <w:t xml:space="preserve"> Prodávající</w:t>
      </w:r>
      <w:r w:rsidRPr="00371901">
        <w:rPr>
          <w:rFonts w:ascii="Open Sans" w:hAnsi="Open Sans" w:cs="Open Sans"/>
          <w:sz w:val="20"/>
          <w:szCs w:val="20"/>
        </w:rPr>
        <w:t xml:space="preserve"> zavázal provést plnění dle této Sm</w:t>
      </w:r>
      <w:r w:rsidRPr="0085366D">
        <w:rPr>
          <w:rFonts w:ascii="Open Sans" w:hAnsi="Open Sans" w:cs="Open Sans"/>
          <w:sz w:val="20"/>
          <w:szCs w:val="20"/>
        </w:rPr>
        <w:t>louvy nebo jeho část.</w:t>
      </w:r>
    </w:p>
    <w:p w14:paraId="13FFFF07" w14:textId="1D3D5D50" w:rsidR="004E0015" w:rsidRPr="0085366D" w:rsidRDefault="00C85D72" w:rsidP="006E51AF">
      <w:pPr>
        <w:pStyle w:val="Odstavecseseznamem1"/>
        <w:numPr>
          <w:ilvl w:val="1"/>
          <w:numId w:val="1"/>
        </w:numPr>
        <w:tabs>
          <w:tab w:val="clear" w:pos="1021"/>
        </w:tabs>
        <w:spacing w:after="240"/>
        <w:jc w:val="both"/>
        <w:rPr>
          <w:rFonts w:ascii="Open Sans" w:hAnsi="Open Sans" w:cs="Open Sans"/>
          <w:sz w:val="20"/>
          <w:szCs w:val="20"/>
        </w:rPr>
      </w:pPr>
      <w:r w:rsidRPr="0085366D">
        <w:rPr>
          <w:rFonts w:ascii="Open Sans" w:hAnsi="Open Sans" w:cs="Open Sans"/>
          <w:sz w:val="20"/>
          <w:szCs w:val="20"/>
        </w:rPr>
        <w:t>Smluvní strany se výslovně dohodly, že celková kumulativní výše smluvních pokut</w:t>
      </w:r>
      <w:r w:rsidR="006E51AF" w:rsidRPr="0085366D">
        <w:rPr>
          <w:rFonts w:ascii="Open Sans" w:hAnsi="Open Sans" w:cs="Open Sans"/>
          <w:sz w:val="20"/>
          <w:szCs w:val="20"/>
        </w:rPr>
        <w:t xml:space="preserve"> a požadavků na náhradu škody</w:t>
      </w:r>
      <w:r w:rsidRPr="0085366D">
        <w:rPr>
          <w:rFonts w:ascii="Open Sans" w:hAnsi="Open Sans" w:cs="Open Sans"/>
          <w:sz w:val="20"/>
          <w:szCs w:val="20"/>
        </w:rPr>
        <w:t>, které může jedna</w:t>
      </w:r>
      <w:r w:rsidR="00BE7C46" w:rsidRPr="0085366D">
        <w:rPr>
          <w:rFonts w:ascii="Open Sans" w:hAnsi="Open Sans" w:cs="Open Sans"/>
          <w:sz w:val="20"/>
          <w:szCs w:val="20"/>
        </w:rPr>
        <w:t xml:space="preserve"> </w:t>
      </w:r>
      <w:r w:rsidRPr="0085366D">
        <w:rPr>
          <w:rFonts w:ascii="Open Sans" w:hAnsi="Open Sans" w:cs="Open Sans"/>
          <w:sz w:val="20"/>
          <w:szCs w:val="20"/>
        </w:rPr>
        <w:t xml:space="preserve">ze </w:t>
      </w:r>
      <w:r w:rsidR="00C6412F" w:rsidRPr="0085366D">
        <w:rPr>
          <w:rFonts w:ascii="Open Sans" w:hAnsi="Open Sans" w:cs="Open Sans"/>
          <w:sz w:val="20"/>
          <w:szCs w:val="20"/>
        </w:rPr>
        <w:t>S</w:t>
      </w:r>
      <w:r w:rsidRPr="0085366D">
        <w:rPr>
          <w:rFonts w:ascii="Open Sans" w:hAnsi="Open Sans" w:cs="Open Sans"/>
          <w:sz w:val="20"/>
          <w:szCs w:val="20"/>
        </w:rPr>
        <w:t xml:space="preserve">mluvních stran uplatnit vůči druhé </w:t>
      </w:r>
      <w:r w:rsidR="00C6412F" w:rsidRPr="0085366D">
        <w:rPr>
          <w:rFonts w:ascii="Open Sans" w:hAnsi="Open Sans" w:cs="Open Sans"/>
          <w:sz w:val="20"/>
          <w:szCs w:val="20"/>
        </w:rPr>
        <w:t>S</w:t>
      </w:r>
      <w:r w:rsidRPr="0085366D">
        <w:rPr>
          <w:rFonts w:ascii="Open Sans" w:hAnsi="Open Sans" w:cs="Open Sans"/>
          <w:sz w:val="20"/>
          <w:szCs w:val="20"/>
        </w:rPr>
        <w:t>mluvní straně na základě této Smlouvy, je omezena výší</w:t>
      </w:r>
      <w:r w:rsidR="00BE7C46" w:rsidRPr="0085366D">
        <w:rPr>
          <w:rFonts w:ascii="Open Sans" w:hAnsi="Open Sans" w:cs="Open Sans"/>
          <w:sz w:val="20"/>
          <w:szCs w:val="20"/>
        </w:rPr>
        <w:t xml:space="preserve"> </w:t>
      </w:r>
      <w:r w:rsidR="00BF53F7" w:rsidRPr="0085366D">
        <w:rPr>
          <w:rFonts w:ascii="Open Sans" w:hAnsi="Open Sans" w:cs="Open Sans"/>
          <w:sz w:val="20"/>
          <w:szCs w:val="20"/>
        </w:rPr>
        <w:t xml:space="preserve">Kupní </w:t>
      </w:r>
      <w:r w:rsidR="00AD78BD" w:rsidRPr="0085366D">
        <w:rPr>
          <w:rFonts w:ascii="Open Sans" w:hAnsi="Open Sans" w:cs="Open Sans"/>
          <w:sz w:val="20"/>
          <w:szCs w:val="20"/>
        </w:rPr>
        <w:t>C</w:t>
      </w:r>
      <w:r w:rsidR="00BF53F7" w:rsidRPr="0085366D">
        <w:rPr>
          <w:rFonts w:ascii="Open Sans" w:hAnsi="Open Sans" w:cs="Open Sans"/>
          <w:sz w:val="20"/>
          <w:szCs w:val="20"/>
        </w:rPr>
        <w:t>eny</w:t>
      </w:r>
      <w:r w:rsidRPr="0085366D">
        <w:rPr>
          <w:rFonts w:ascii="Open Sans" w:hAnsi="Open Sans" w:cs="Open Sans"/>
          <w:sz w:val="20"/>
          <w:szCs w:val="20"/>
        </w:rPr>
        <w:t>.</w:t>
      </w:r>
    </w:p>
    <w:bookmarkEnd w:id="28"/>
    <w:p w14:paraId="16303CC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ZÁRUKA, MIMOZÁRUČNÍ SERVIS</w:t>
      </w:r>
    </w:p>
    <w:p w14:paraId="53975855" w14:textId="6D66E827"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bookmarkStart w:id="29" w:name="_Ref380048977"/>
      <w:bookmarkStart w:id="30" w:name="_Ref382905171"/>
      <w:r w:rsidRPr="00371901">
        <w:rPr>
          <w:rFonts w:ascii="Open Sans" w:hAnsi="Open Sans" w:cs="Open Sans"/>
          <w:sz w:val="20"/>
          <w:szCs w:val="20"/>
        </w:rPr>
        <w:t>Prodávající poskytuje Kupujícímu záruku za jakost</w:t>
      </w:r>
      <w:r>
        <w:rPr>
          <w:rFonts w:ascii="Open Sans" w:hAnsi="Open Sans" w:cs="Open Sans"/>
          <w:sz w:val="20"/>
          <w:szCs w:val="20"/>
        </w:rPr>
        <w:t xml:space="preserve"> </w:t>
      </w:r>
      <w:r>
        <w:rPr>
          <w:rFonts w:ascii="Open Sans" w:hAnsi="Open Sans" w:cs="Open Sans"/>
          <w:sz w:val="20"/>
          <w:szCs w:val="20"/>
          <w:lang w:eastAsia="en-US"/>
        </w:rPr>
        <w:t>Zařízení</w:t>
      </w:r>
      <w:r w:rsidRPr="00271B65">
        <w:rPr>
          <w:rFonts w:ascii="Open Sans" w:hAnsi="Open Sans" w:cs="Open Sans"/>
          <w:sz w:val="20"/>
          <w:szCs w:val="20"/>
        </w:rPr>
        <w:t xml:space="preserve"> </w:t>
      </w:r>
      <w:r w:rsidR="0012323C">
        <w:rPr>
          <w:rFonts w:ascii="Open Sans" w:hAnsi="Open Sans" w:cs="Open Sans"/>
          <w:sz w:val="20"/>
          <w:szCs w:val="20"/>
        </w:rPr>
        <w:t xml:space="preserve">minimálně </w:t>
      </w:r>
      <w:r w:rsidRPr="00271B65">
        <w:rPr>
          <w:rFonts w:ascii="Open Sans" w:hAnsi="Open Sans" w:cs="Open Sans"/>
          <w:sz w:val="20"/>
          <w:szCs w:val="20"/>
        </w:rPr>
        <w:t xml:space="preserve">po </w:t>
      </w:r>
      <w:r w:rsidRPr="002B5F6A">
        <w:rPr>
          <w:rFonts w:ascii="Open Sans" w:hAnsi="Open Sans" w:cs="Open Sans"/>
          <w:sz w:val="20"/>
          <w:szCs w:val="20"/>
        </w:rPr>
        <w:t>dob</w:t>
      </w:r>
      <w:r w:rsidRPr="00D30F1B">
        <w:rPr>
          <w:rFonts w:ascii="Open Sans" w:hAnsi="Open Sans" w:cs="Open Sans"/>
          <w:sz w:val="20"/>
          <w:szCs w:val="20"/>
        </w:rPr>
        <w:t xml:space="preserve">u </w:t>
      </w:r>
      <w:r w:rsidR="007D2B99" w:rsidRPr="00C4351B">
        <w:rPr>
          <w:rFonts w:ascii="Open Sans" w:hAnsi="Open Sans" w:cs="Open Sans"/>
          <w:sz w:val="20"/>
          <w:szCs w:val="20"/>
          <w:highlight w:val="yellow"/>
        </w:rPr>
        <w:t>____</w:t>
      </w:r>
      <w:r w:rsidR="007D2B99">
        <w:rPr>
          <w:rFonts w:ascii="Open Sans" w:hAnsi="Open Sans" w:cs="Open Sans"/>
          <w:sz w:val="20"/>
          <w:szCs w:val="20"/>
        </w:rPr>
        <w:t xml:space="preserve"> </w:t>
      </w:r>
      <w:r w:rsidR="007D2B99" w:rsidRPr="004631EC">
        <w:rPr>
          <w:rFonts w:ascii="Open Sans" w:hAnsi="Open Sans" w:cs="Open Sans"/>
          <w:color w:val="FF0000"/>
          <w:sz w:val="20"/>
          <w:szCs w:val="20"/>
        </w:rPr>
        <w:t>(doplní účastník zadávacího řízení</w:t>
      </w:r>
      <w:r w:rsidR="007D2B99">
        <w:rPr>
          <w:rFonts w:ascii="Open Sans" w:hAnsi="Open Sans" w:cs="Open Sans"/>
          <w:color w:val="FF0000"/>
          <w:sz w:val="20"/>
          <w:szCs w:val="20"/>
        </w:rPr>
        <w:t xml:space="preserve"> </w:t>
      </w:r>
      <w:r w:rsidR="008D79DA">
        <w:rPr>
          <w:rFonts w:ascii="Open Sans" w:hAnsi="Open Sans" w:cs="Open Sans"/>
          <w:color w:val="FF0000"/>
          <w:sz w:val="20"/>
          <w:szCs w:val="20"/>
        </w:rPr>
        <w:t>v souladu s údaji, které uvedl v</w:t>
      </w:r>
      <w:r w:rsidR="00C01D74" w:rsidRPr="00C01D74">
        <w:rPr>
          <w:rFonts w:ascii="Open Sans" w:hAnsi="Open Sans" w:cs="Open Sans"/>
          <w:color w:val="FF0000"/>
          <w:sz w:val="20"/>
          <w:szCs w:val="20"/>
        </w:rPr>
        <w:t xml:space="preserve"> tabul</w:t>
      </w:r>
      <w:r w:rsidR="00176F9E">
        <w:rPr>
          <w:rFonts w:ascii="Open Sans" w:hAnsi="Open Sans" w:cs="Open Sans"/>
          <w:color w:val="FF0000"/>
          <w:sz w:val="20"/>
          <w:szCs w:val="20"/>
        </w:rPr>
        <w:t>ce</w:t>
      </w:r>
      <w:r w:rsidR="00C01D74" w:rsidRPr="00C01D74">
        <w:rPr>
          <w:rFonts w:ascii="Open Sans" w:hAnsi="Open Sans" w:cs="Open Sans"/>
          <w:color w:val="FF0000"/>
          <w:sz w:val="20"/>
          <w:szCs w:val="20"/>
        </w:rPr>
        <w:t xml:space="preserve"> v příloze č. 1 - minimální délka záruky je 1 rok, za další 1 rok záruky získ</w:t>
      </w:r>
      <w:r w:rsidR="00176F9E">
        <w:rPr>
          <w:rFonts w:ascii="Open Sans" w:hAnsi="Open Sans" w:cs="Open Sans"/>
          <w:color w:val="FF0000"/>
          <w:sz w:val="20"/>
          <w:szCs w:val="20"/>
        </w:rPr>
        <w:t>á</w:t>
      </w:r>
      <w:r w:rsidR="00C01D74" w:rsidRPr="00C01D74">
        <w:rPr>
          <w:rFonts w:ascii="Open Sans" w:hAnsi="Open Sans" w:cs="Open Sans"/>
          <w:color w:val="FF0000"/>
          <w:sz w:val="20"/>
          <w:szCs w:val="20"/>
        </w:rPr>
        <w:t xml:space="preserve"> </w:t>
      </w:r>
      <w:r w:rsidR="00176F9E" w:rsidRPr="004631EC">
        <w:rPr>
          <w:rFonts w:ascii="Open Sans" w:hAnsi="Open Sans" w:cs="Open Sans"/>
          <w:color w:val="FF0000"/>
          <w:sz w:val="20"/>
          <w:szCs w:val="20"/>
        </w:rPr>
        <w:t>účastník zadávacího řízení</w:t>
      </w:r>
      <w:r w:rsidR="00C01D74" w:rsidRPr="00C01D74">
        <w:rPr>
          <w:rFonts w:ascii="Open Sans" w:hAnsi="Open Sans" w:cs="Open Sans"/>
          <w:color w:val="FF0000"/>
          <w:sz w:val="20"/>
          <w:szCs w:val="20"/>
        </w:rPr>
        <w:t xml:space="preserve"> v hodnocení body navíc (</w:t>
      </w:r>
      <w:r w:rsidR="005562D6">
        <w:rPr>
          <w:rFonts w:ascii="Open Sans" w:hAnsi="Open Sans" w:cs="Open Sans"/>
          <w:color w:val="FF0000"/>
          <w:sz w:val="20"/>
          <w:szCs w:val="20"/>
        </w:rPr>
        <w:t xml:space="preserve">za </w:t>
      </w:r>
      <w:r w:rsidR="00C01D74" w:rsidRPr="00C01D74">
        <w:rPr>
          <w:rFonts w:ascii="Open Sans" w:hAnsi="Open Sans" w:cs="Open Sans"/>
          <w:color w:val="FF0000"/>
          <w:sz w:val="20"/>
          <w:szCs w:val="20"/>
        </w:rPr>
        <w:t>celk</w:t>
      </w:r>
      <w:r w:rsidR="005562D6">
        <w:rPr>
          <w:rFonts w:ascii="Open Sans" w:hAnsi="Open Sans" w:cs="Open Sans"/>
          <w:color w:val="FF0000"/>
          <w:sz w:val="20"/>
          <w:szCs w:val="20"/>
        </w:rPr>
        <w:t>ově</w:t>
      </w:r>
      <w:r w:rsidR="00C01D74" w:rsidRPr="00C01D74">
        <w:rPr>
          <w:rFonts w:ascii="Open Sans" w:hAnsi="Open Sans" w:cs="Open Sans"/>
          <w:color w:val="FF0000"/>
          <w:sz w:val="20"/>
          <w:szCs w:val="20"/>
        </w:rPr>
        <w:t xml:space="preserve"> 2 roky záruky))</w:t>
      </w:r>
      <w:r w:rsidRPr="00D30F1B">
        <w:rPr>
          <w:rFonts w:ascii="Open Sans" w:hAnsi="Open Sans" w:cs="Open Sans"/>
          <w:sz w:val="20"/>
          <w:szCs w:val="20"/>
        </w:rPr>
        <w:t>.</w:t>
      </w:r>
      <w:r w:rsidR="0012323C" w:rsidRPr="00D30F1B">
        <w:rPr>
          <w:rFonts w:ascii="Open Sans" w:hAnsi="Open Sans" w:cs="Open Sans"/>
          <w:sz w:val="20"/>
          <w:szCs w:val="20"/>
        </w:rPr>
        <w:t xml:space="preserve"> Poskytuje</w:t>
      </w:r>
      <w:r w:rsidR="00544346" w:rsidRPr="00D30F1B">
        <w:rPr>
          <w:rFonts w:ascii="Open Sans" w:hAnsi="Open Sans" w:cs="Open Sans"/>
          <w:sz w:val="20"/>
          <w:szCs w:val="20"/>
        </w:rPr>
        <w:t>-li výrobce Zařízení na</w:t>
      </w:r>
      <w:r w:rsidR="00A3431A" w:rsidRPr="00D30F1B">
        <w:rPr>
          <w:rFonts w:ascii="Open Sans" w:hAnsi="Open Sans" w:cs="Open Sans"/>
          <w:sz w:val="20"/>
          <w:szCs w:val="20"/>
        </w:rPr>
        <w:t xml:space="preserve"> </w:t>
      </w:r>
      <w:r w:rsidR="00544346" w:rsidRPr="00D30F1B">
        <w:rPr>
          <w:rFonts w:ascii="Open Sans" w:hAnsi="Open Sans" w:cs="Open Sans"/>
          <w:sz w:val="20"/>
          <w:szCs w:val="20"/>
        </w:rPr>
        <w:t xml:space="preserve">kteroukoliv jeho </w:t>
      </w:r>
      <w:r w:rsidR="000E0947" w:rsidRPr="00D30F1B">
        <w:rPr>
          <w:rFonts w:ascii="Open Sans" w:hAnsi="Open Sans" w:cs="Open Sans"/>
          <w:sz w:val="20"/>
          <w:szCs w:val="20"/>
        </w:rPr>
        <w:t xml:space="preserve">součást záruku delší, pak </w:t>
      </w:r>
      <w:r w:rsidR="00EB4A23" w:rsidRPr="00D30F1B">
        <w:rPr>
          <w:rFonts w:ascii="Open Sans" w:hAnsi="Open Sans" w:cs="Open Sans"/>
          <w:sz w:val="20"/>
          <w:szCs w:val="20"/>
        </w:rPr>
        <w:t>pro</w:t>
      </w:r>
      <w:r w:rsidR="00EB4A23">
        <w:rPr>
          <w:rFonts w:ascii="Open Sans" w:hAnsi="Open Sans" w:cs="Open Sans"/>
          <w:sz w:val="20"/>
          <w:szCs w:val="20"/>
        </w:rPr>
        <w:t xml:space="preserve"> tuto součást platí tato delší záruční do</w:t>
      </w:r>
      <w:r w:rsidR="00EB4A23" w:rsidRPr="005D198D">
        <w:rPr>
          <w:rFonts w:ascii="Open Sans" w:hAnsi="Open Sans" w:cs="Open Sans"/>
          <w:sz w:val="20"/>
          <w:szCs w:val="20"/>
        </w:rPr>
        <w:t>ba</w:t>
      </w:r>
      <w:r w:rsidR="00A3431A" w:rsidRPr="005D198D">
        <w:rPr>
          <w:rFonts w:ascii="Open Sans" w:hAnsi="Open Sans" w:cs="Open Sans"/>
          <w:sz w:val="20"/>
          <w:szCs w:val="20"/>
        </w:rPr>
        <w:t>.</w:t>
      </w:r>
      <w:r w:rsidR="00964F00" w:rsidRPr="005D198D">
        <w:rPr>
          <w:rFonts w:ascii="Open Sans" w:hAnsi="Open Sans" w:cs="Open Sans"/>
          <w:sz w:val="20"/>
          <w:szCs w:val="20"/>
        </w:rPr>
        <w:t xml:space="preserve"> Záruka se </w:t>
      </w:r>
      <w:r w:rsidR="00747A37" w:rsidRPr="005D198D">
        <w:rPr>
          <w:rFonts w:ascii="Open Sans" w:hAnsi="Open Sans" w:cs="Open Sans"/>
          <w:sz w:val="20"/>
          <w:szCs w:val="20"/>
        </w:rPr>
        <w:t xml:space="preserve">vztahuje též na </w:t>
      </w:r>
      <w:r w:rsidR="00A54471" w:rsidRPr="005D198D">
        <w:rPr>
          <w:rFonts w:ascii="Open Sans" w:hAnsi="Open Sans" w:cs="Open Sans"/>
          <w:sz w:val="20"/>
          <w:szCs w:val="20"/>
        </w:rPr>
        <w:t xml:space="preserve">zdroj </w:t>
      </w:r>
      <w:proofErr w:type="spellStart"/>
      <w:r w:rsidR="00A54471" w:rsidRPr="005D198D">
        <w:rPr>
          <w:rFonts w:ascii="Open Sans" w:hAnsi="Open Sans" w:cs="Open Sans"/>
          <w:sz w:val="20"/>
          <w:szCs w:val="20"/>
        </w:rPr>
        <w:t>rentgenova</w:t>
      </w:r>
      <w:proofErr w:type="spellEnd"/>
      <w:r w:rsidR="00A54471" w:rsidRPr="005D198D">
        <w:rPr>
          <w:rFonts w:ascii="Open Sans" w:hAnsi="Open Sans" w:cs="Open Sans"/>
          <w:sz w:val="20"/>
          <w:szCs w:val="20"/>
        </w:rPr>
        <w:t xml:space="preserve"> záření, tedy </w:t>
      </w:r>
      <w:r w:rsidR="00747A37" w:rsidRPr="005D198D">
        <w:rPr>
          <w:rFonts w:ascii="Open Sans" w:hAnsi="Open Sans" w:cs="Open Sans"/>
          <w:sz w:val="20"/>
          <w:szCs w:val="20"/>
        </w:rPr>
        <w:t xml:space="preserve">rentgenovou lampu </w:t>
      </w:r>
      <w:r w:rsidR="00A54471" w:rsidRPr="005D198D">
        <w:rPr>
          <w:rFonts w:ascii="Open Sans" w:hAnsi="Open Sans" w:cs="Open Sans"/>
          <w:sz w:val="20"/>
          <w:szCs w:val="20"/>
        </w:rPr>
        <w:t xml:space="preserve">nebo </w:t>
      </w:r>
      <w:r w:rsidR="00747A37" w:rsidRPr="005D198D">
        <w:rPr>
          <w:rFonts w:ascii="Open Sans" w:hAnsi="Open Sans" w:cs="Open Sans"/>
          <w:sz w:val="20"/>
          <w:szCs w:val="20"/>
        </w:rPr>
        <w:t>rotační anodu</w:t>
      </w:r>
      <w:r w:rsidR="00D95E55" w:rsidRPr="005D198D">
        <w:rPr>
          <w:rFonts w:ascii="Open Sans" w:hAnsi="Open Sans" w:cs="Open Sans"/>
          <w:sz w:val="20"/>
          <w:szCs w:val="20"/>
        </w:rPr>
        <w:t xml:space="preserve">, </w:t>
      </w:r>
      <w:r w:rsidR="00964F00" w:rsidRPr="005D198D">
        <w:rPr>
          <w:rFonts w:ascii="Open Sans" w:hAnsi="Open Sans" w:cs="Open Sans"/>
          <w:sz w:val="20"/>
          <w:szCs w:val="20"/>
        </w:rPr>
        <w:t>nevztahuje</w:t>
      </w:r>
      <w:r w:rsidR="00D95E55" w:rsidRPr="005D198D">
        <w:rPr>
          <w:rFonts w:ascii="Open Sans" w:hAnsi="Open Sans" w:cs="Open Sans"/>
          <w:sz w:val="20"/>
          <w:szCs w:val="20"/>
        </w:rPr>
        <w:t xml:space="preserve"> se</w:t>
      </w:r>
      <w:r w:rsidR="00964F00" w:rsidRPr="005D198D">
        <w:rPr>
          <w:rFonts w:ascii="Open Sans" w:hAnsi="Open Sans" w:cs="Open Sans"/>
          <w:sz w:val="20"/>
          <w:szCs w:val="20"/>
        </w:rPr>
        <w:t xml:space="preserve"> na </w:t>
      </w:r>
      <w:r w:rsidR="00A54471" w:rsidRPr="005D198D">
        <w:rPr>
          <w:rFonts w:ascii="Open Sans" w:hAnsi="Open Sans" w:cs="Open Sans"/>
          <w:sz w:val="20"/>
          <w:szCs w:val="20"/>
        </w:rPr>
        <w:t xml:space="preserve">jiné </w:t>
      </w:r>
      <w:r w:rsidR="00964F00" w:rsidRPr="005D198D">
        <w:rPr>
          <w:rFonts w:ascii="Open Sans" w:hAnsi="Open Sans" w:cs="Open Sans"/>
          <w:sz w:val="20"/>
          <w:szCs w:val="20"/>
        </w:rPr>
        <w:t>součásti Zařízení, které mají charakter spotřebního materiálu a</w:t>
      </w:r>
      <w:r w:rsidR="00964F00" w:rsidRPr="000A0BC1">
        <w:rPr>
          <w:rFonts w:ascii="Open Sans" w:hAnsi="Open Sans" w:cs="Open Sans"/>
          <w:sz w:val="20"/>
          <w:szCs w:val="20"/>
        </w:rPr>
        <w:t xml:space="preserve"> které podléhají vysokému mechanickému opotřebení a současně platí, že takové součásti musí být explicitně označeny v technické dokumentaci k </w:t>
      </w:r>
      <w:r w:rsidR="00964F00">
        <w:rPr>
          <w:rFonts w:ascii="Open Sans" w:hAnsi="Open Sans" w:cs="Open Sans"/>
          <w:sz w:val="20"/>
          <w:szCs w:val="20"/>
        </w:rPr>
        <w:t>Zařízení</w:t>
      </w:r>
      <w:r w:rsidR="00964F00" w:rsidRPr="000A0BC1">
        <w:rPr>
          <w:rFonts w:ascii="Open Sans" w:hAnsi="Open Sans" w:cs="Open Sans"/>
          <w:sz w:val="20"/>
          <w:szCs w:val="20"/>
        </w:rPr>
        <w:t xml:space="preserve"> jako součásti, na které se záruka nevztahuje</w:t>
      </w:r>
      <w:r w:rsidR="00964F00">
        <w:rPr>
          <w:rFonts w:ascii="Open Sans" w:hAnsi="Open Sans" w:cs="Open Sans"/>
          <w:sz w:val="20"/>
          <w:szCs w:val="20"/>
        </w:rPr>
        <w:t>.</w:t>
      </w:r>
    </w:p>
    <w:p w14:paraId="702492C3" w14:textId="3382A1C5" w:rsidR="004A6AE7" w:rsidRPr="000A0BC1" w:rsidRDefault="004A6AE7" w:rsidP="000A0BC1">
      <w:pPr>
        <w:pStyle w:val="Odstavecseseznamem1"/>
        <w:numPr>
          <w:ilvl w:val="1"/>
          <w:numId w:val="1"/>
        </w:numPr>
        <w:spacing w:after="240"/>
        <w:jc w:val="both"/>
        <w:rPr>
          <w:rFonts w:ascii="Open Sans" w:hAnsi="Open Sans" w:cs="Open Sans"/>
          <w:sz w:val="20"/>
          <w:szCs w:val="20"/>
        </w:rPr>
      </w:pPr>
      <w:r w:rsidRPr="000A0BC1">
        <w:rPr>
          <w:rFonts w:ascii="Open Sans" w:hAnsi="Open Sans" w:cs="Open Sans"/>
          <w:sz w:val="20"/>
          <w:szCs w:val="20"/>
        </w:rPr>
        <w:t xml:space="preserve">Záruka za jakost počíná běžet dnem následujícím po podpisu Předávacího protokolu dle odst. </w:t>
      </w:r>
      <w:r w:rsidRPr="000A0BC1">
        <w:rPr>
          <w:rFonts w:ascii="Open Sans" w:hAnsi="Open Sans" w:cs="Open Sans"/>
          <w:sz w:val="20"/>
          <w:szCs w:val="20"/>
        </w:rPr>
        <w:fldChar w:fldCharType="begin"/>
      </w:r>
      <w:r w:rsidRPr="000A0BC1">
        <w:rPr>
          <w:rFonts w:ascii="Open Sans" w:hAnsi="Open Sans" w:cs="Open Sans"/>
          <w:sz w:val="20"/>
          <w:szCs w:val="20"/>
        </w:rPr>
        <w:instrText xml:space="preserve"> REF _Ref380049631 \r \h  \* MERGEFORMAT </w:instrText>
      </w:r>
      <w:r w:rsidRPr="000A0BC1">
        <w:rPr>
          <w:rFonts w:ascii="Open Sans" w:hAnsi="Open Sans" w:cs="Open Sans"/>
          <w:sz w:val="20"/>
          <w:szCs w:val="20"/>
        </w:rPr>
      </w:r>
      <w:r w:rsidRPr="000A0BC1">
        <w:rPr>
          <w:rFonts w:ascii="Open Sans" w:hAnsi="Open Sans" w:cs="Open Sans"/>
          <w:sz w:val="20"/>
          <w:szCs w:val="20"/>
        </w:rPr>
        <w:fldChar w:fldCharType="separate"/>
      </w:r>
      <w:r w:rsidR="005130B0">
        <w:rPr>
          <w:rFonts w:ascii="Open Sans" w:hAnsi="Open Sans" w:cs="Open Sans"/>
          <w:sz w:val="20"/>
          <w:szCs w:val="20"/>
        </w:rPr>
        <w:t>9.5</w:t>
      </w:r>
      <w:r w:rsidRPr="000A0BC1">
        <w:rPr>
          <w:rFonts w:ascii="Open Sans" w:hAnsi="Open Sans" w:cs="Open Sans"/>
          <w:sz w:val="20"/>
          <w:szCs w:val="20"/>
        </w:rPr>
        <w:fldChar w:fldCharType="end"/>
      </w:r>
      <w:r w:rsidRPr="000A0BC1">
        <w:rPr>
          <w:rFonts w:ascii="Open Sans" w:hAnsi="Open Sans" w:cs="Open Sans"/>
          <w:sz w:val="20"/>
          <w:szCs w:val="20"/>
        </w:rPr>
        <w:t xml:space="preserve"> Smlouvy.</w:t>
      </w:r>
      <w:bookmarkEnd w:id="29"/>
      <w:bookmarkEnd w:id="30"/>
      <w:r w:rsidRPr="000A0BC1">
        <w:rPr>
          <w:rFonts w:ascii="Open Sans" w:hAnsi="Open Sans" w:cs="Open Sans"/>
          <w:sz w:val="20"/>
          <w:szCs w:val="20"/>
        </w:rPr>
        <w:t xml:space="preserve"> </w:t>
      </w:r>
    </w:p>
    <w:p w14:paraId="461F3388"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31" w:name="_Ref382208775"/>
      <w:bookmarkStart w:id="32" w:name="_Ref381970150"/>
      <w:bookmarkStart w:id="33" w:name="_Ref382905275"/>
      <w:r w:rsidRPr="00371901">
        <w:rPr>
          <w:rFonts w:ascii="Open Sans" w:hAnsi="Open Sans" w:cs="Open Sans"/>
          <w:sz w:val="20"/>
          <w:szCs w:val="20"/>
        </w:rPr>
        <w:t xml:space="preserve">Prodávající se zavazuje zajistit bezplatný servis </w:t>
      </w:r>
      <w:r>
        <w:rPr>
          <w:rFonts w:ascii="Open Sans" w:hAnsi="Open Sans" w:cs="Open Sans"/>
          <w:sz w:val="20"/>
          <w:szCs w:val="20"/>
        </w:rPr>
        <w:t xml:space="preserve">Zařízení </w:t>
      </w:r>
      <w:r w:rsidRPr="00371901">
        <w:rPr>
          <w:rFonts w:ascii="Open Sans" w:hAnsi="Open Sans" w:cs="Open Sans"/>
          <w:sz w:val="20"/>
          <w:szCs w:val="20"/>
        </w:rPr>
        <w:t>prostřednictvím autorizovaných techniků a bezplatné pravidelné servisní prohlídky</w:t>
      </w:r>
      <w:r>
        <w:rPr>
          <w:rFonts w:ascii="Open Sans" w:hAnsi="Open Sans" w:cs="Open Sans"/>
          <w:sz w:val="20"/>
          <w:szCs w:val="20"/>
        </w:rPr>
        <w:t xml:space="preserve"> Zařízení</w:t>
      </w:r>
      <w:r w:rsidRPr="00371901">
        <w:rPr>
          <w:rFonts w:ascii="Open Sans" w:hAnsi="Open Sans" w:cs="Open Sans"/>
          <w:sz w:val="20"/>
          <w:szCs w:val="20"/>
        </w:rPr>
        <w:t xml:space="preserve"> v místě </w:t>
      </w:r>
      <w:r>
        <w:rPr>
          <w:rFonts w:ascii="Open Sans" w:hAnsi="Open Sans" w:cs="Open Sans"/>
          <w:sz w:val="20"/>
          <w:szCs w:val="20"/>
        </w:rPr>
        <w:t xml:space="preserve">jeho </w:t>
      </w:r>
      <w:r w:rsidRPr="00371901">
        <w:rPr>
          <w:rFonts w:ascii="Open Sans" w:hAnsi="Open Sans" w:cs="Open Sans"/>
          <w:sz w:val="20"/>
          <w:szCs w:val="20"/>
        </w:rPr>
        <w:t>předání v rozsahu stanoveném výrobcem po celou dobu záruční doby dle této Smlouvy, včetně oprav, dodávky náhradních dílů, dopravy a práce autorizovaného servisního technika.</w:t>
      </w:r>
      <w:bookmarkEnd w:id="31"/>
      <w:r w:rsidRPr="00371901">
        <w:rPr>
          <w:rFonts w:ascii="Open Sans" w:hAnsi="Open Sans" w:cs="Open Sans"/>
          <w:sz w:val="20"/>
          <w:szCs w:val="20"/>
        </w:rPr>
        <w:t xml:space="preserve"> </w:t>
      </w:r>
    </w:p>
    <w:p w14:paraId="3608C970" w14:textId="77777777" w:rsidR="004A6AE7" w:rsidRPr="009D721F" w:rsidRDefault="004A6AE7" w:rsidP="00C41127">
      <w:pPr>
        <w:pStyle w:val="Odstavecseseznamem1"/>
        <w:numPr>
          <w:ilvl w:val="1"/>
          <w:numId w:val="1"/>
        </w:numPr>
        <w:tabs>
          <w:tab w:val="clear" w:pos="1021"/>
          <w:tab w:val="num" w:pos="567"/>
        </w:tabs>
        <w:spacing w:after="240"/>
        <w:jc w:val="both"/>
        <w:rPr>
          <w:rFonts w:ascii="Open Sans" w:hAnsi="Open Sans"/>
          <w:b/>
          <w:sz w:val="20"/>
          <w:u w:val="single"/>
        </w:rPr>
      </w:pPr>
      <w:bookmarkStart w:id="34" w:name="_Ref35266180"/>
      <w:bookmarkStart w:id="35" w:name="_Ref382905178"/>
      <w:r w:rsidRPr="00D54E0D">
        <w:rPr>
          <w:rFonts w:ascii="Open Sans" w:hAnsi="Open Sans" w:cs="Open Sans"/>
          <w:sz w:val="20"/>
          <w:szCs w:val="20"/>
        </w:rPr>
        <w:lastRenderedPageBreak/>
        <w:t xml:space="preserve">Zjistí-li Kupující na </w:t>
      </w:r>
      <w:r w:rsidRPr="00D54E0D">
        <w:rPr>
          <w:rFonts w:ascii="Open Sans" w:hAnsi="Open Sans" w:cs="Open Sans"/>
          <w:sz w:val="20"/>
          <w:szCs w:val="20"/>
          <w:lang w:eastAsia="en-US"/>
        </w:rPr>
        <w:t>Zařízení</w:t>
      </w:r>
      <w:r w:rsidRPr="00D54E0D">
        <w:rPr>
          <w:rFonts w:ascii="Open Sans" w:hAnsi="Open Sans" w:cs="Open Sans"/>
          <w:sz w:val="20"/>
          <w:szCs w:val="20"/>
        </w:rPr>
        <w:t xml:space="preserve"> závadu, vyzve Prodávajícího k jejímu odstranění prostřednictvím běžné elektronické zprávy odeslané na adresu: </w:t>
      </w:r>
      <w:proofErr w:type="gramStart"/>
      <w:r w:rsidRPr="00D54E0D">
        <w:rPr>
          <w:rFonts w:ascii="Open Sans" w:hAnsi="Open Sans" w:cs="Open Sans"/>
          <w:sz w:val="20"/>
          <w:szCs w:val="20"/>
          <w:highlight w:val="yellow"/>
        </w:rPr>
        <w:t>…….</w:t>
      </w:r>
      <w:proofErr w:type="gramEnd"/>
      <w:r w:rsidRPr="00D54E0D">
        <w:rPr>
          <w:rFonts w:ascii="Open Sans" w:hAnsi="Open Sans" w:cs="Open Sans"/>
          <w:sz w:val="20"/>
          <w:szCs w:val="20"/>
          <w:highlight w:val="yellow"/>
        </w:rPr>
        <w:t>@......</w:t>
      </w:r>
      <w:r w:rsidRPr="00D54E0D">
        <w:rPr>
          <w:rFonts w:ascii="Open Sans" w:hAnsi="Open Sans" w:cs="Open Sans"/>
          <w:sz w:val="20"/>
          <w:szCs w:val="20"/>
        </w:rPr>
        <w:t xml:space="preserve"> </w:t>
      </w:r>
      <w:r w:rsidRPr="00D54E0D">
        <w:rPr>
          <w:rFonts w:ascii="Open Sans" w:hAnsi="Open Sans" w:cs="Open Sans"/>
          <w:snapToGrid w:val="0"/>
          <w:color w:val="FF0000"/>
          <w:sz w:val="20"/>
          <w:szCs w:val="20"/>
        </w:rPr>
        <w:t>(d</w:t>
      </w:r>
      <w:r w:rsidRPr="009D721F">
        <w:rPr>
          <w:rFonts w:ascii="Open Sans" w:hAnsi="Open Sans" w:cs="Open Sans"/>
          <w:snapToGrid w:val="0"/>
          <w:color w:val="FF0000"/>
          <w:sz w:val="20"/>
          <w:szCs w:val="20"/>
        </w:rPr>
        <w:t>oplní účastník zadávacího řízení)</w:t>
      </w:r>
      <w:r w:rsidRPr="009D721F">
        <w:rPr>
          <w:rFonts w:ascii="Open Sans" w:hAnsi="Open Sans" w:cs="Open Sans"/>
          <w:snapToGrid w:val="0"/>
          <w:sz w:val="20"/>
          <w:szCs w:val="20"/>
        </w:rPr>
        <w:t>.</w:t>
      </w:r>
      <w:bookmarkEnd w:id="34"/>
    </w:p>
    <w:p w14:paraId="39412464" w14:textId="158E0AAC" w:rsidR="00495749" w:rsidRPr="009D721F"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rPr>
      </w:pPr>
      <w:bookmarkStart w:id="36" w:name="_Ref382905432"/>
      <w:bookmarkStart w:id="37" w:name="_Ref22118098"/>
      <w:bookmarkEnd w:id="35"/>
      <w:r w:rsidRPr="009D721F">
        <w:rPr>
          <w:rFonts w:ascii="Open Sans" w:hAnsi="Open Sans" w:cs="Open Sans"/>
          <w:sz w:val="20"/>
          <w:szCs w:val="20"/>
        </w:rPr>
        <w:t xml:space="preserve">Prodávající je povinen od odeslání výzvy dle předchozího odstavce </w:t>
      </w:r>
    </w:p>
    <w:p w14:paraId="0CBFB958" w14:textId="096B2B51" w:rsidR="00495749" w:rsidRPr="009D721F" w:rsidRDefault="00495749"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48 hodin </w:t>
      </w:r>
      <w:r w:rsidR="004A6AE7" w:rsidRPr="009D721F">
        <w:rPr>
          <w:rFonts w:ascii="Open Sans" w:hAnsi="Open Sans" w:cs="Open Sans"/>
          <w:sz w:val="20"/>
          <w:szCs w:val="20"/>
        </w:rPr>
        <w:t xml:space="preserve">navrhnout </w:t>
      </w:r>
      <w:r w:rsidRPr="009D721F">
        <w:rPr>
          <w:rFonts w:ascii="Open Sans" w:hAnsi="Open Sans" w:cs="Open Sans"/>
          <w:sz w:val="20"/>
          <w:szCs w:val="20"/>
        </w:rPr>
        <w:t xml:space="preserve">způsob odstranění  </w:t>
      </w:r>
      <w:r w:rsidR="004A6AE7" w:rsidRPr="009D721F">
        <w:rPr>
          <w:rFonts w:ascii="Open Sans" w:hAnsi="Open Sans" w:cs="Open Sans"/>
          <w:sz w:val="20"/>
          <w:szCs w:val="20"/>
        </w:rPr>
        <w:t xml:space="preserve">závady, </w:t>
      </w:r>
    </w:p>
    <w:p w14:paraId="7933C358" w14:textId="316DF51F" w:rsidR="00495749" w:rsidRPr="009D721F" w:rsidRDefault="004A6AE7"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w:t>
      </w:r>
      <w:r w:rsidR="005374FC" w:rsidRPr="009D721F">
        <w:rPr>
          <w:rFonts w:ascii="Open Sans" w:hAnsi="Open Sans" w:cs="Open Sans"/>
          <w:sz w:val="20"/>
          <w:szCs w:val="20"/>
        </w:rPr>
        <w:t>5</w:t>
      </w:r>
      <w:r w:rsidRPr="009D721F">
        <w:rPr>
          <w:rFonts w:ascii="Open Sans" w:hAnsi="Open Sans" w:cs="Open Sans"/>
          <w:sz w:val="20"/>
          <w:szCs w:val="20"/>
        </w:rPr>
        <w:t xml:space="preserve"> pracovních dnů zaháj</w:t>
      </w:r>
      <w:r w:rsidR="00495749" w:rsidRPr="009D721F">
        <w:rPr>
          <w:rFonts w:ascii="Open Sans" w:hAnsi="Open Sans" w:cs="Open Sans"/>
          <w:sz w:val="20"/>
          <w:szCs w:val="20"/>
        </w:rPr>
        <w:t xml:space="preserve">it </w:t>
      </w:r>
      <w:r w:rsidRPr="009D721F">
        <w:rPr>
          <w:rFonts w:ascii="Open Sans" w:hAnsi="Open Sans" w:cs="Open Sans"/>
          <w:sz w:val="20"/>
          <w:szCs w:val="20"/>
        </w:rPr>
        <w:t>záruční opravu, je-li to nutné</w:t>
      </w:r>
      <w:r w:rsidR="00D939E1" w:rsidRPr="009D721F">
        <w:rPr>
          <w:rFonts w:ascii="Open Sans" w:hAnsi="Open Sans" w:cs="Open Sans"/>
          <w:sz w:val="20"/>
          <w:szCs w:val="20"/>
        </w:rPr>
        <w:t>,</w:t>
      </w:r>
    </w:p>
    <w:p w14:paraId="0DA8A9D0" w14:textId="613C943E" w:rsidR="00495749" w:rsidRPr="009D721F" w:rsidRDefault="00495749"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w:t>
      </w:r>
      <w:r w:rsidR="004A6AE7" w:rsidRPr="009D721F">
        <w:rPr>
          <w:rFonts w:ascii="Open Sans" w:hAnsi="Open Sans" w:cs="Open Sans"/>
          <w:sz w:val="20"/>
          <w:szCs w:val="20"/>
        </w:rPr>
        <w:t xml:space="preserve"> 15 dnů </w:t>
      </w:r>
      <w:r w:rsidR="004A3433" w:rsidRPr="009D721F">
        <w:rPr>
          <w:rFonts w:ascii="Open Sans" w:hAnsi="Open Sans" w:cs="Open Sans"/>
          <w:sz w:val="20"/>
          <w:szCs w:val="20"/>
        </w:rPr>
        <w:t>zá</w:t>
      </w:r>
      <w:r w:rsidRPr="009D721F">
        <w:rPr>
          <w:rFonts w:ascii="Open Sans" w:hAnsi="Open Sans" w:cs="Open Sans"/>
          <w:sz w:val="20"/>
          <w:szCs w:val="20"/>
        </w:rPr>
        <w:t>vad</w:t>
      </w:r>
      <w:r w:rsidR="004A3433" w:rsidRPr="009D721F">
        <w:rPr>
          <w:rFonts w:ascii="Open Sans" w:hAnsi="Open Sans" w:cs="Open Sans"/>
          <w:sz w:val="20"/>
          <w:szCs w:val="20"/>
        </w:rPr>
        <w:t>u</w:t>
      </w:r>
      <w:r w:rsidRPr="009D721F">
        <w:rPr>
          <w:rFonts w:ascii="Open Sans" w:hAnsi="Open Sans" w:cs="Open Sans"/>
          <w:sz w:val="20"/>
          <w:szCs w:val="20"/>
        </w:rPr>
        <w:t xml:space="preserve"> odstranit. </w:t>
      </w:r>
    </w:p>
    <w:p w14:paraId="0A24B026" w14:textId="0FDE43E0" w:rsidR="004A6AE7" w:rsidRPr="008C7517" w:rsidRDefault="004A6AE7" w:rsidP="008C7517">
      <w:pPr>
        <w:pStyle w:val="Odstavecseseznamem1"/>
        <w:numPr>
          <w:ilvl w:val="1"/>
          <w:numId w:val="1"/>
        </w:numPr>
        <w:spacing w:after="240"/>
        <w:jc w:val="both"/>
        <w:rPr>
          <w:rFonts w:ascii="Open Sans" w:hAnsi="Open Sans"/>
          <w:b/>
          <w:sz w:val="20"/>
        </w:rPr>
      </w:pPr>
      <w:r w:rsidRPr="009D721F">
        <w:rPr>
          <w:rFonts w:ascii="Open Sans" w:hAnsi="Open Sans" w:cs="Open Sans"/>
          <w:sz w:val="20"/>
          <w:szCs w:val="20"/>
        </w:rPr>
        <w:t xml:space="preserve">V případě </w:t>
      </w:r>
      <w:r w:rsidR="00BC5E60" w:rsidRPr="009D721F">
        <w:rPr>
          <w:rFonts w:ascii="Open Sans" w:hAnsi="Open Sans" w:cs="Open Sans"/>
          <w:sz w:val="20"/>
          <w:szCs w:val="20"/>
        </w:rPr>
        <w:t>zá</w:t>
      </w:r>
      <w:r w:rsidRPr="009D721F">
        <w:rPr>
          <w:rFonts w:ascii="Open Sans" w:hAnsi="Open Sans" w:cs="Open Sans"/>
          <w:sz w:val="20"/>
          <w:szCs w:val="20"/>
        </w:rPr>
        <w:t>vady nikoli běžné je Prodávající povinen p</w:t>
      </w:r>
      <w:r w:rsidRPr="005D198D">
        <w:rPr>
          <w:rFonts w:ascii="Open Sans" w:hAnsi="Open Sans" w:cs="Open Sans"/>
          <w:sz w:val="20"/>
          <w:szCs w:val="20"/>
        </w:rPr>
        <w:t>rovést opravu v do</w:t>
      </w:r>
      <w:r w:rsidRPr="00843578">
        <w:rPr>
          <w:rFonts w:ascii="Open Sans" w:hAnsi="Open Sans" w:cs="Open Sans"/>
          <w:sz w:val="20"/>
          <w:szCs w:val="20"/>
        </w:rPr>
        <w:t xml:space="preserve">bě </w:t>
      </w:r>
      <w:r w:rsidR="00495749">
        <w:rPr>
          <w:rFonts w:ascii="Open Sans" w:hAnsi="Open Sans" w:cs="Open Sans"/>
          <w:sz w:val="20"/>
          <w:szCs w:val="20"/>
        </w:rPr>
        <w:t>odpovídající složitosti opravy</w:t>
      </w:r>
      <w:r w:rsidRPr="00843578">
        <w:rPr>
          <w:rFonts w:ascii="Open Sans" w:hAnsi="Open Sans" w:cs="Open Sans"/>
          <w:sz w:val="20"/>
          <w:szCs w:val="20"/>
        </w:rPr>
        <w:t>.</w:t>
      </w:r>
      <w:bookmarkEnd w:id="36"/>
      <w:bookmarkEnd w:id="37"/>
    </w:p>
    <w:p w14:paraId="3C8648D8" w14:textId="77777777" w:rsidR="004A6AE7" w:rsidRPr="008C7517" w:rsidRDefault="004A6AE7" w:rsidP="00C41127">
      <w:pPr>
        <w:pStyle w:val="Odstavecseseznamem1"/>
        <w:numPr>
          <w:ilvl w:val="1"/>
          <w:numId w:val="1"/>
        </w:numPr>
        <w:tabs>
          <w:tab w:val="clear" w:pos="1021"/>
          <w:tab w:val="num" w:pos="567"/>
        </w:tabs>
        <w:spacing w:after="240"/>
        <w:jc w:val="both"/>
        <w:rPr>
          <w:rFonts w:ascii="Open Sans" w:hAnsi="Open Sans"/>
          <w:b/>
          <w:sz w:val="20"/>
        </w:rPr>
      </w:pPr>
      <w:r w:rsidRPr="00843578">
        <w:rPr>
          <w:rFonts w:ascii="Open Sans" w:hAnsi="Open Sans" w:cs="Open Sans"/>
          <w:sz w:val="20"/>
          <w:szCs w:val="20"/>
        </w:rPr>
        <w:t>Náklady související se záruční opravou včetně přepravného a cestovného vždy hradí Prodávající.</w:t>
      </w:r>
    </w:p>
    <w:p w14:paraId="06A5524D" w14:textId="38973794" w:rsidR="004A6AE7" w:rsidRPr="008C7517" w:rsidRDefault="004A6AE7" w:rsidP="00C41127">
      <w:pPr>
        <w:pStyle w:val="Odstavecseseznamem1"/>
        <w:numPr>
          <w:ilvl w:val="1"/>
          <w:numId w:val="1"/>
        </w:numPr>
        <w:spacing w:after="240"/>
        <w:jc w:val="both"/>
        <w:rPr>
          <w:rFonts w:ascii="Open Sans" w:hAnsi="Open Sans"/>
          <w:b/>
          <w:sz w:val="20"/>
        </w:rPr>
      </w:pPr>
      <w:r w:rsidRPr="00843578">
        <w:rPr>
          <w:rFonts w:ascii="Open Sans" w:hAnsi="Open Sans" w:cs="Open Sans"/>
          <w:sz w:val="20"/>
          <w:szCs w:val="20"/>
        </w:rPr>
        <w:t xml:space="preserve">Opravené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předá Prodávající Kupujícímu na základě předávacího protokolu o opravě </w:t>
      </w:r>
      <w:r w:rsidR="00BC5E60">
        <w:rPr>
          <w:rFonts w:ascii="Open Sans" w:hAnsi="Open Sans" w:cs="Open Sans"/>
          <w:sz w:val="20"/>
          <w:szCs w:val="20"/>
        </w:rPr>
        <w:t>zá</w:t>
      </w:r>
      <w:r w:rsidRPr="00843578">
        <w:rPr>
          <w:rFonts w:ascii="Open Sans" w:hAnsi="Open Sans" w:cs="Open Sans"/>
          <w:sz w:val="20"/>
          <w:szCs w:val="20"/>
        </w:rPr>
        <w:t>vady (dále jen</w:t>
      </w:r>
      <w:r w:rsidRPr="00843578">
        <w:rPr>
          <w:rFonts w:ascii="Open Sans" w:hAnsi="Open Sans" w:cs="Open Sans"/>
          <w:b/>
          <w:bCs/>
          <w:sz w:val="20"/>
          <w:szCs w:val="20"/>
        </w:rPr>
        <w:t xml:space="preserve"> „Protokol o opravě </w:t>
      </w:r>
      <w:r w:rsidR="00BC5E60">
        <w:rPr>
          <w:rFonts w:ascii="Open Sans" w:hAnsi="Open Sans" w:cs="Open Sans"/>
          <w:b/>
          <w:bCs/>
          <w:sz w:val="20"/>
          <w:szCs w:val="20"/>
        </w:rPr>
        <w:t>zá</w:t>
      </w:r>
      <w:r w:rsidRPr="00843578">
        <w:rPr>
          <w:rFonts w:ascii="Open Sans" w:hAnsi="Open Sans" w:cs="Open Sans"/>
          <w:b/>
          <w:bCs/>
          <w:sz w:val="20"/>
          <w:szCs w:val="20"/>
        </w:rPr>
        <w:t>vady“</w:t>
      </w:r>
      <w:r w:rsidRPr="00843578">
        <w:rPr>
          <w:rFonts w:ascii="Open Sans" w:hAnsi="Open Sans" w:cs="Open Sans"/>
          <w:bCs/>
          <w:sz w:val="20"/>
          <w:szCs w:val="20"/>
        </w:rPr>
        <w:t xml:space="preserve">) </w:t>
      </w:r>
      <w:r w:rsidRPr="00843578">
        <w:rPr>
          <w:rFonts w:ascii="Open Sans" w:hAnsi="Open Sans" w:cs="Open Sans"/>
          <w:sz w:val="20"/>
          <w:szCs w:val="20"/>
        </w:rPr>
        <w:t xml:space="preserve">obsahujícího potvrzení obou Smluvních stran, že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bylo zbaveno </w:t>
      </w:r>
      <w:r w:rsidR="00EF2FEE">
        <w:rPr>
          <w:rFonts w:ascii="Open Sans" w:hAnsi="Open Sans" w:cs="Open Sans"/>
          <w:sz w:val="20"/>
          <w:szCs w:val="20"/>
        </w:rPr>
        <w:t>zá</w:t>
      </w:r>
      <w:r w:rsidRPr="00843578">
        <w:rPr>
          <w:rFonts w:ascii="Open Sans" w:hAnsi="Open Sans" w:cs="Open Sans"/>
          <w:sz w:val="20"/>
          <w:szCs w:val="20"/>
        </w:rPr>
        <w:t>vad</w:t>
      </w:r>
      <w:r w:rsidR="00EF2FEE">
        <w:rPr>
          <w:rFonts w:ascii="Open Sans" w:hAnsi="Open Sans" w:cs="Open Sans"/>
          <w:sz w:val="20"/>
          <w:szCs w:val="20"/>
        </w:rPr>
        <w:t>y</w:t>
      </w:r>
      <w:r w:rsidRPr="00843578">
        <w:rPr>
          <w:rFonts w:ascii="Open Sans" w:hAnsi="Open Sans" w:cs="Open Sans"/>
          <w:sz w:val="20"/>
          <w:szCs w:val="20"/>
        </w:rPr>
        <w:t>.</w:t>
      </w:r>
    </w:p>
    <w:p w14:paraId="0F53008F" w14:textId="2841F1CE" w:rsidR="004A6AE7" w:rsidRPr="008C7517" w:rsidRDefault="004A6AE7" w:rsidP="00C41127">
      <w:pPr>
        <w:pStyle w:val="Odstavecseseznamem1"/>
        <w:numPr>
          <w:ilvl w:val="1"/>
          <w:numId w:val="1"/>
        </w:numPr>
        <w:spacing w:after="240"/>
        <w:jc w:val="both"/>
        <w:rPr>
          <w:rFonts w:ascii="Open Sans" w:hAnsi="Open Sans"/>
          <w:b/>
          <w:sz w:val="20"/>
        </w:rPr>
      </w:pPr>
      <w:bookmarkStart w:id="38" w:name="_Ref382905183"/>
      <w:bookmarkEnd w:id="32"/>
      <w:bookmarkEnd w:id="33"/>
      <w:r w:rsidRPr="00843578">
        <w:rPr>
          <w:rFonts w:ascii="Open Sans" w:hAnsi="Open Sans" w:cs="Open Sans"/>
          <w:sz w:val="20"/>
          <w:szCs w:val="20"/>
        </w:rPr>
        <w:t xml:space="preserve">Na opravenou část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se vztahuje záruční doba dle odst. </w:t>
      </w:r>
      <w:r w:rsidRPr="00843578">
        <w:rPr>
          <w:rFonts w:ascii="Open Sans" w:hAnsi="Open Sans" w:cs="Open Sans"/>
          <w:sz w:val="20"/>
          <w:szCs w:val="20"/>
        </w:rPr>
        <w:fldChar w:fldCharType="begin"/>
      </w:r>
      <w:r w:rsidRPr="00843578">
        <w:rPr>
          <w:rFonts w:ascii="Open Sans" w:hAnsi="Open Sans" w:cs="Open Sans"/>
          <w:sz w:val="20"/>
          <w:szCs w:val="20"/>
        </w:rPr>
        <w:instrText xml:space="preserve"> REF _Ref380048977 \r \h  \* MERGEFORMAT </w:instrText>
      </w:r>
      <w:r w:rsidRPr="00843578">
        <w:rPr>
          <w:rFonts w:ascii="Open Sans" w:hAnsi="Open Sans" w:cs="Open Sans"/>
          <w:sz w:val="20"/>
          <w:szCs w:val="20"/>
        </w:rPr>
      </w:r>
      <w:r w:rsidRPr="00843578">
        <w:rPr>
          <w:rFonts w:ascii="Open Sans" w:hAnsi="Open Sans" w:cs="Open Sans"/>
          <w:sz w:val="20"/>
          <w:szCs w:val="20"/>
        </w:rPr>
        <w:fldChar w:fldCharType="separate"/>
      </w:r>
      <w:r w:rsidR="005130B0">
        <w:rPr>
          <w:rFonts w:ascii="Open Sans" w:hAnsi="Open Sans" w:cs="Open Sans"/>
          <w:sz w:val="20"/>
          <w:szCs w:val="20"/>
        </w:rPr>
        <w:t>14.1</w:t>
      </w:r>
      <w:r w:rsidRPr="00843578">
        <w:rPr>
          <w:rFonts w:ascii="Open Sans" w:hAnsi="Open Sans" w:cs="Open Sans"/>
          <w:sz w:val="20"/>
          <w:szCs w:val="20"/>
        </w:rPr>
        <w:fldChar w:fldCharType="end"/>
      </w:r>
      <w:r w:rsidRPr="00843578">
        <w:rPr>
          <w:rFonts w:ascii="Open Sans" w:hAnsi="Open Sans" w:cs="Open Sans"/>
          <w:sz w:val="20"/>
          <w:szCs w:val="20"/>
        </w:rPr>
        <w:t xml:space="preserve">, která počíná běžet dnem odstranění </w:t>
      </w:r>
      <w:r w:rsidR="00EF2FEE">
        <w:rPr>
          <w:rFonts w:ascii="Open Sans" w:hAnsi="Open Sans" w:cs="Open Sans"/>
          <w:sz w:val="20"/>
          <w:szCs w:val="20"/>
        </w:rPr>
        <w:t>závady</w:t>
      </w:r>
      <w:r w:rsidRPr="00843578">
        <w:rPr>
          <w:rFonts w:ascii="Open Sans" w:hAnsi="Open Sans" w:cs="Open Sans"/>
          <w:sz w:val="20"/>
          <w:szCs w:val="20"/>
        </w:rPr>
        <w:t xml:space="preserve"> dle Protokolu o opravě </w:t>
      </w:r>
      <w:r w:rsidR="00EF2FEE">
        <w:rPr>
          <w:rFonts w:ascii="Open Sans" w:hAnsi="Open Sans" w:cs="Open Sans"/>
          <w:sz w:val="20"/>
          <w:szCs w:val="20"/>
        </w:rPr>
        <w:t>zá</w:t>
      </w:r>
      <w:r w:rsidRPr="00843578">
        <w:rPr>
          <w:rFonts w:ascii="Open Sans" w:hAnsi="Open Sans" w:cs="Open Sans"/>
          <w:sz w:val="20"/>
          <w:szCs w:val="20"/>
        </w:rPr>
        <w:t>vady.</w:t>
      </w:r>
      <w:bookmarkEnd w:id="38"/>
    </w:p>
    <w:p w14:paraId="7E492458" w14:textId="11B87755" w:rsidR="004A6AE7" w:rsidRPr="008C7517" w:rsidRDefault="004A6AE7" w:rsidP="00C41127">
      <w:pPr>
        <w:pStyle w:val="Odstavecseseznamem1"/>
        <w:numPr>
          <w:ilvl w:val="1"/>
          <w:numId w:val="1"/>
        </w:numPr>
        <w:spacing w:after="240"/>
        <w:jc w:val="both"/>
        <w:rPr>
          <w:rFonts w:ascii="Open Sans" w:hAnsi="Open Sans"/>
          <w:b/>
          <w:sz w:val="20"/>
        </w:rPr>
      </w:pPr>
      <w:bookmarkStart w:id="39" w:name="_Ref382209017"/>
      <w:r w:rsidRPr="00843578">
        <w:rPr>
          <w:rFonts w:ascii="Open Sans" w:hAnsi="Open Sans" w:cs="Open Sans"/>
          <w:sz w:val="20"/>
          <w:szCs w:val="20"/>
        </w:rPr>
        <w:t xml:space="preserve">Vykazuje-li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w:t>
      </w:r>
      <w:r w:rsidR="00E47E10">
        <w:rPr>
          <w:rFonts w:ascii="Open Sans" w:hAnsi="Open Sans" w:cs="Open Sans"/>
          <w:sz w:val="20"/>
          <w:szCs w:val="20"/>
        </w:rPr>
        <w:t>zá</w:t>
      </w:r>
      <w:r w:rsidRPr="00843578">
        <w:rPr>
          <w:rFonts w:ascii="Open Sans" w:hAnsi="Open Sans" w:cs="Open Sans"/>
          <w:sz w:val="20"/>
          <w:szCs w:val="20"/>
        </w:rPr>
        <w:t xml:space="preserve">vady, pro které jej nelze prokazatelně užívat v plném rozsahu více jak 60 dnů (doba závad) během šesti nebo méně po sobě jdoucích měsíců záruční doby, je Prodávající povinen odstranit vadu dodáním nového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bez vady dle § 2106 odst. (1) písm. a) OZ, a to ve lhůtě 30 dnů ode dne odeslání výzvy k dodání</w:t>
      </w:r>
      <w:bookmarkEnd w:id="39"/>
      <w:r w:rsidRPr="00843578">
        <w:rPr>
          <w:rFonts w:ascii="Open Sans" w:hAnsi="Open Sans" w:cs="Open Sans"/>
          <w:sz w:val="20"/>
          <w:szCs w:val="20"/>
        </w:rPr>
        <w:t>, nedohodnou-li se Smluvní strany jinak.</w:t>
      </w:r>
    </w:p>
    <w:p w14:paraId="57043F3A" w14:textId="74824CCE" w:rsidR="004A6AE7" w:rsidRPr="009D721F" w:rsidRDefault="004A6AE7" w:rsidP="00C41127">
      <w:pPr>
        <w:pStyle w:val="Odstavecseseznamem1"/>
        <w:numPr>
          <w:ilvl w:val="1"/>
          <w:numId w:val="1"/>
        </w:numPr>
        <w:tabs>
          <w:tab w:val="clear" w:pos="1021"/>
          <w:tab w:val="num" w:pos="567"/>
        </w:tabs>
        <w:spacing w:after="240"/>
        <w:jc w:val="both"/>
        <w:rPr>
          <w:rFonts w:ascii="Open Sans" w:hAnsi="Open Sans" w:cs="Open Sans"/>
          <w:bCs/>
          <w:sz w:val="20"/>
          <w:szCs w:val="20"/>
        </w:rPr>
      </w:pPr>
      <w:r w:rsidRPr="00B52095">
        <w:rPr>
          <w:rFonts w:ascii="Open Sans" w:hAnsi="Open Sans" w:cs="Open Sans"/>
          <w:bCs/>
          <w:sz w:val="20"/>
          <w:szCs w:val="20"/>
        </w:rPr>
        <w:t xml:space="preserve">Prodávající se zavazuje zajistit mimozáruční servis </w:t>
      </w:r>
      <w:r w:rsidRPr="00B52095">
        <w:rPr>
          <w:rFonts w:ascii="Open Sans" w:hAnsi="Open Sans" w:cs="Open Sans"/>
          <w:sz w:val="20"/>
          <w:szCs w:val="20"/>
        </w:rPr>
        <w:t>v místě dodání</w:t>
      </w:r>
      <w:r>
        <w:rPr>
          <w:rFonts w:ascii="Open Sans" w:hAnsi="Open Sans" w:cs="Open Sans"/>
          <w:sz w:val="20"/>
          <w:szCs w:val="20"/>
        </w:rPr>
        <w:t xml:space="preserve"> a předání</w:t>
      </w:r>
      <w:r w:rsidRPr="00B52095">
        <w:rPr>
          <w:rFonts w:ascii="Open Sans" w:hAnsi="Open Sans" w:cs="Open Sans"/>
          <w:sz w:val="20"/>
          <w:szCs w:val="20"/>
        </w:rPr>
        <w:t xml:space="preserve"> </w:t>
      </w:r>
      <w:r w:rsidRPr="00B52095">
        <w:rPr>
          <w:rFonts w:ascii="Open Sans" w:hAnsi="Open Sans" w:cs="Open Sans"/>
          <w:sz w:val="20"/>
          <w:szCs w:val="20"/>
          <w:lang w:eastAsia="en-US"/>
        </w:rPr>
        <w:t>Zařízení</w:t>
      </w:r>
      <w:r w:rsidRPr="00B52095">
        <w:rPr>
          <w:rFonts w:ascii="Open Sans" w:hAnsi="Open Sans" w:cs="Open Sans"/>
          <w:sz w:val="20"/>
          <w:szCs w:val="20"/>
        </w:rPr>
        <w:t xml:space="preserve"> </w:t>
      </w:r>
      <w:r w:rsidRPr="00B52095">
        <w:rPr>
          <w:rFonts w:ascii="Open Sans" w:hAnsi="Open Sans" w:cs="Open Sans"/>
          <w:bCs/>
          <w:sz w:val="20"/>
          <w:szCs w:val="20"/>
        </w:rPr>
        <w:t>včetně opr</w:t>
      </w:r>
      <w:r w:rsidRPr="00843578">
        <w:rPr>
          <w:rFonts w:ascii="Open Sans" w:hAnsi="Open Sans" w:cs="Open Sans"/>
          <w:bCs/>
          <w:sz w:val="20"/>
          <w:szCs w:val="20"/>
        </w:rPr>
        <w:t xml:space="preserve">av, dodávky náhradních dílů a dopravy a práce servisního technika za cenu nepřevyšující cenu obvyklou, a to za podmínek dle odst. </w:t>
      </w:r>
      <w:r w:rsidRPr="009D721F">
        <w:rPr>
          <w:rFonts w:ascii="Open Sans" w:hAnsi="Open Sans" w:cs="Open Sans"/>
          <w:bCs/>
          <w:sz w:val="20"/>
          <w:szCs w:val="20"/>
        </w:rPr>
        <w:fldChar w:fldCharType="begin"/>
      </w:r>
      <w:r w:rsidRPr="009D721F">
        <w:rPr>
          <w:rFonts w:ascii="Open Sans" w:hAnsi="Open Sans" w:cs="Open Sans"/>
          <w:bCs/>
          <w:sz w:val="20"/>
          <w:szCs w:val="20"/>
        </w:rPr>
        <w:instrText xml:space="preserve"> REF _Ref35266180 \r \h  \* MERGEFORMAT </w:instrText>
      </w:r>
      <w:r w:rsidRPr="009D721F">
        <w:rPr>
          <w:rFonts w:ascii="Open Sans" w:hAnsi="Open Sans" w:cs="Open Sans"/>
          <w:bCs/>
          <w:sz w:val="20"/>
          <w:szCs w:val="20"/>
        </w:rPr>
      </w:r>
      <w:r w:rsidRPr="009D721F">
        <w:rPr>
          <w:rFonts w:ascii="Open Sans" w:hAnsi="Open Sans" w:cs="Open Sans"/>
          <w:bCs/>
          <w:sz w:val="20"/>
          <w:szCs w:val="20"/>
        </w:rPr>
        <w:fldChar w:fldCharType="separate"/>
      </w:r>
      <w:r w:rsidR="005130B0" w:rsidRPr="009D721F">
        <w:rPr>
          <w:rFonts w:ascii="Open Sans" w:hAnsi="Open Sans" w:cs="Open Sans"/>
          <w:bCs/>
          <w:sz w:val="20"/>
          <w:szCs w:val="20"/>
        </w:rPr>
        <w:t>14.4</w:t>
      </w:r>
      <w:r w:rsidRPr="009D721F">
        <w:rPr>
          <w:rFonts w:ascii="Open Sans" w:hAnsi="Open Sans" w:cs="Open Sans"/>
          <w:bCs/>
          <w:sz w:val="20"/>
          <w:szCs w:val="20"/>
        </w:rPr>
        <w:fldChar w:fldCharType="end"/>
      </w:r>
      <w:r w:rsidRPr="009D721F">
        <w:rPr>
          <w:rFonts w:ascii="Open Sans" w:hAnsi="Open Sans" w:cs="Open Sans"/>
          <w:bCs/>
          <w:sz w:val="20"/>
          <w:szCs w:val="20"/>
        </w:rPr>
        <w:t xml:space="preserve"> a</w:t>
      </w:r>
      <w:r w:rsidRPr="009D721F">
        <w:rPr>
          <w:rFonts w:ascii="Open Sans" w:hAnsi="Open Sans" w:cs="Open Sans"/>
          <w:sz w:val="20"/>
          <w:szCs w:val="20"/>
        </w:rPr>
        <w:t xml:space="preserve">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_Ref22118098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bCs/>
          <w:sz w:val="20"/>
          <w:szCs w:val="20"/>
        </w:rPr>
        <w:t>.</w:t>
      </w:r>
    </w:p>
    <w:p w14:paraId="58FA6644" w14:textId="3F999B80" w:rsidR="004A6AE7" w:rsidRPr="009D721F" w:rsidRDefault="004A6AE7" w:rsidP="00C41127">
      <w:pPr>
        <w:pStyle w:val="Odstavecseseznamem1"/>
        <w:numPr>
          <w:ilvl w:val="1"/>
          <w:numId w:val="1"/>
        </w:numPr>
        <w:spacing w:after="240"/>
        <w:jc w:val="both"/>
        <w:rPr>
          <w:rFonts w:ascii="Open Sans" w:hAnsi="Open Sans" w:cs="Open Sans"/>
          <w:bCs/>
          <w:sz w:val="20"/>
          <w:szCs w:val="20"/>
        </w:rPr>
      </w:pPr>
      <w:r w:rsidRPr="009D721F">
        <w:rPr>
          <w:rFonts w:ascii="Open Sans" w:hAnsi="Open Sans" w:cs="Open Sans"/>
          <w:bCs/>
          <w:sz w:val="20"/>
          <w:szCs w:val="20"/>
        </w:rPr>
        <w:t xml:space="preserve">Prodávající se zavazuje, že </w:t>
      </w:r>
      <w:r w:rsidR="00676801" w:rsidRPr="009D721F">
        <w:rPr>
          <w:rFonts w:ascii="Open Sans" w:hAnsi="Open Sans" w:cs="Open Sans"/>
          <w:bCs/>
          <w:sz w:val="20"/>
          <w:szCs w:val="20"/>
        </w:rPr>
        <w:t xml:space="preserve">po uplynutí záruční doby </w:t>
      </w:r>
      <w:r w:rsidR="00495749" w:rsidRPr="009D721F">
        <w:rPr>
          <w:rFonts w:ascii="Open Sans" w:hAnsi="Open Sans" w:cs="Open Sans"/>
          <w:bCs/>
          <w:sz w:val="20"/>
          <w:szCs w:val="20"/>
        </w:rPr>
        <w:t xml:space="preserve">v případě požadavku Kupujícího </w:t>
      </w:r>
      <w:r w:rsidRPr="009D721F">
        <w:rPr>
          <w:rFonts w:ascii="Open Sans" w:hAnsi="Open Sans" w:cs="Open Sans"/>
          <w:bCs/>
          <w:sz w:val="20"/>
          <w:szCs w:val="20"/>
        </w:rPr>
        <w:t>zajist</w:t>
      </w:r>
      <w:r w:rsidR="00495749" w:rsidRPr="009D721F">
        <w:rPr>
          <w:rFonts w:ascii="Open Sans" w:hAnsi="Open Sans" w:cs="Open Sans"/>
          <w:bCs/>
          <w:sz w:val="20"/>
          <w:szCs w:val="20"/>
        </w:rPr>
        <w:t>í</w:t>
      </w:r>
      <w:r w:rsidRPr="009D721F">
        <w:rPr>
          <w:rFonts w:ascii="Open Sans" w:hAnsi="Open Sans" w:cs="Open Sans"/>
          <w:bCs/>
          <w:sz w:val="20"/>
          <w:szCs w:val="20"/>
        </w:rPr>
        <w:t xml:space="preserve"> servis </w:t>
      </w:r>
      <w:r w:rsidR="0069140C" w:rsidRPr="009D721F">
        <w:rPr>
          <w:rFonts w:ascii="Open Sans" w:hAnsi="Open Sans" w:cs="Open Sans"/>
          <w:bCs/>
          <w:sz w:val="20"/>
          <w:szCs w:val="20"/>
        </w:rPr>
        <w:t xml:space="preserve">Zařízení </w:t>
      </w:r>
      <w:r w:rsidRPr="009D721F">
        <w:rPr>
          <w:rFonts w:ascii="Open Sans" w:hAnsi="Open Sans" w:cs="Open Sans"/>
          <w:bCs/>
          <w:sz w:val="20"/>
          <w:szCs w:val="20"/>
        </w:rPr>
        <w:t>včetně oprav, dodávky náhradních dílů a dopravy a práce servisního technika za cenu nepřevyšující cenu obvyklou</w:t>
      </w:r>
      <w:r w:rsidR="00495749" w:rsidRPr="009D721F">
        <w:rPr>
          <w:rFonts w:ascii="Open Sans" w:hAnsi="Open Sans" w:cs="Open Sans"/>
          <w:bCs/>
          <w:sz w:val="20"/>
          <w:szCs w:val="20"/>
        </w:rPr>
        <w:t xml:space="preserve">, a to alespoň </w:t>
      </w:r>
      <w:r w:rsidR="0069140C" w:rsidRPr="009D721F">
        <w:rPr>
          <w:rFonts w:ascii="Open Sans" w:hAnsi="Open Sans" w:cs="Open Sans"/>
          <w:bCs/>
          <w:sz w:val="20"/>
          <w:szCs w:val="20"/>
        </w:rPr>
        <w:t>do uplyn</w:t>
      </w:r>
      <w:r w:rsidR="00DA5258" w:rsidRPr="009D721F">
        <w:rPr>
          <w:rFonts w:ascii="Open Sans" w:hAnsi="Open Sans" w:cs="Open Sans"/>
          <w:bCs/>
          <w:sz w:val="20"/>
          <w:szCs w:val="20"/>
        </w:rPr>
        <w:t>utí</w:t>
      </w:r>
      <w:r w:rsidRPr="009D721F">
        <w:rPr>
          <w:rFonts w:ascii="Open Sans" w:hAnsi="Open Sans" w:cs="Open Sans"/>
          <w:bCs/>
          <w:sz w:val="20"/>
          <w:szCs w:val="20"/>
        </w:rPr>
        <w:t xml:space="preserve"> </w:t>
      </w:r>
      <w:r w:rsidR="005374FC" w:rsidRPr="009D721F">
        <w:rPr>
          <w:rFonts w:ascii="Open Sans" w:hAnsi="Open Sans" w:cs="Open Sans"/>
          <w:bCs/>
          <w:sz w:val="20"/>
          <w:szCs w:val="20"/>
        </w:rPr>
        <w:t>10</w:t>
      </w:r>
      <w:r w:rsidRPr="009D721F">
        <w:rPr>
          <w:rFonts w:ascii="Open Sans" w:hAnsi="Open Sans" w:cs="Open Sans"/>
          <w:bCs/>
          <w:sz w:val="20"/>
          <w:szCs w:val="20"/>
        </w:rPr>
        <w:t xml:space="preserve"> let ode dne předání a převzetí </w:t>
      </w:r>
      <w:r w:rsidRPr="009D721F">
        <w:rPr>
          <w:rFonts w:ascii="Open Sans" w:hAnsi="Open Sans" w:cs="Open Sans"/>
          <w:sz w:val="20"/>
          <w:szCs w:val="20"/>
          <w:lang w:eastAsia="en-US"/>
        </w:rPr>
        <w:t>Zařízení</w:t>
      </w:r>
      <w:r w:rsidRPr="009D721F">
        <w:rPr>
          <w:rFonts w:ascii="Open Sans" w:hAnsi="Open Sans" w:cs="Open Sans"/>
          <w:bCs/>
          <w:sz w:val="20"/>
          <w:szCs w:val="20"/>
        </w:rPr>
        <w:t>.</w:t>
      </w:r>
    </w:p>
    <w:p w14:paraId="19322283" w14:textId="77777777" w:rsidR="004A6AE7" w:rsidRPr="009D721F" w:rsidRDefault="004A6AE7" w:rsidP="00C41127">
      <w:pPr>
        <w:pStyle w:val="Odstavecseseznamem1"/>
        <w:numPr>
          <w:ilvl w:val="0"/>
          <w:numId w:val="1"/>
        </w:numPr>
        <w:spacing w:after="240"/>
        <w:jc w:val="both"/>
        <w:rPr>
          <w:rFonts w:ascii="Open Sans" w:hAnsi="Open Sans" w:cs="Open Sans"/>
          <w:b/>
          <w:bCs/>
          <w:sz w:val="20"/>
          <w:szCs w:val="20"/>
          <w:u w:val="single"/>
        </w:rPr>
      </w:pPr>
      <w:r w:rsidRPr="009D721F">
        <w:rPr>
          <w:rFonts w:ascii="Open Sans" w:hAnsi="Open Sans" w:cs="Open Sans"/>
          <w:b/>
          <w:bCs/>
          <w:sz w:val="20"/>
          <w:szCs w:val="20"/>
          <w:u w:val="single"/>
        </w:rPr>
        <w:t>SMLUVNÍ POKUTY</w:t>
      </w:r>
    </w:p>
    <w:p w14:paraId="3362ACF8" w14:textId="441BEC33" w:rsidR="004A6AE7" w:rsidRPr="009D721F" w:rsidRDefault="004A6AE7" w:rsidP="00C41127">
      <w:pPr>
        <w:pStyle w:val="Odstavecseseznamem1"/>
        <w:numPr>
          <w:ilvl w:val="1"/>
          <w:numId w:val="1"/>
        </w:numPr>
        <w:spacing w:after="240"/>
        <w:jc w:val="both"/>
        <w:rPr>
          <w:rFonts w:ascii="Open Sans" w:hAnsi="Open Sans" w:cs="Open Sans"/>
          <w:b/>
          <w:bCs/>
          <w:sz w:val="20"/>
          <w:szCs w:val="20"/>
          <w:u w:val="single"/>
        </w:rPr>
      </w:pPr>
      <w:r w:rsidRPr="009D721F">
        <w:rPr>
          <w:rFonts w:ascii="Open Sans" w:hAnsi="Open Sans" w:cs="Open Sans"/>
          <w:sz w:val="20"/>
          <w:szCs w:val="20"/>
        </w:rPr>
        <w:t>Kupující je oprávněn uplatnit vůči Prodávajícímu smluvní pokutu ve výši 0,</w:t>
      </w:r>
      <w:r w:rsidR="009D721F" w:rsidRPr="009D721F">
        <w:rPr>
          <w:rFonts w:ascii="Open Sans" w:hAnsi="Open Sans" w:cs="Open Sans"/>
          <w:sz w:val="20"/>
          <w:szCs w:val="20"/>
        </w:rPr>
        <w:t>05</w:t>
      </w:r>
      <w:r w:rsidRPr="009D721F">
        <w:rPr>
          <w:rFonts w:ascii="Open Sans" w:hAnsi="Open Sans" w:cs="Open Sans"/>
          <w:sz w:val="20"/>
          <w:szCs w:val="20"/>
        </w:rPr>
        <w:t xml:space="preserve"> % z Kupní Ceny za každý započatý den prodlení s plněním povinností dle odst. </w:t>
      </w:r>
      <w:r w:rsidR="00BF780D" w:rsidRPr="009D721F">
        <w:rPr>
          <w:rFonts w:ascii="Open Sans" w:hAnsi="Open Sans" w:cs="Open Sans"/>
          <w:sz w:val="20"/>
          <w:szCs w:val="20"/>
        </w:rPr>
        <w:fldChar w:fldCharType="begin"/>
      </w:r>
      <w:r w:rsidR="00BF780D" w:rsidRPr="009D721F">
        <w:rPr>
          <w:rFonts w:ascii="Open Sans" w:hAnsi="Open Sans" w:cs="Open Sans"/>
          <w:sz w:val="20"/>
          <w:szCs w:val="20"/>
        </w:rPr>
        <w:instrText xml:space="preserve"> REF _Ref157233699 \r \h </w:instrText>
      </w:r>
      <w:r w:rsidR="005D198D" w:rsidRPr="009D721F">
        <w:rPr>
          <w:rFonts w:ascii="Open Sans" w:hAnsi="Open Sans" w:cs="Open Sans"/>
          <w:sz w:val="20"/>
          <w:szCs w:val="20"/>
        </w:rPr>
        <w:instrText xml:space="preserve"> \* MERGEFORMAT </w:instrText>
      </w:r>
      <w:r w:rsidR="00BF780D" w:rsidRPr="009D721F">
        <w:rPr>
          <w:rFonts w:ascii="Open Sans" w:hAnsi="Open Sans" w:cs="Open Sans"/>
          <w:sz w:val="20"/>
          <w:szCs w:val="20"/>
        </w:rPr>
      </w:r>
      <w:r w:rsidR="00BF780D" w:rsidRPr="009D721F">
        <w:rPr>
          <w:rFonts w:ascii="Open Sans" w:hAnsi="Open Sans" w:cs="Open Sans"/>
          <w:sz w:val="20"/>
          <w:szCs w:val="20"/>
        </w:rPr>
        <w:fldChar w:fldCharType="separate"/>
      </w:r>
      <w:r w:rsidR="005130B0" w:rsidRPr="009D721F">
        <w:rPr>
          <w:rFonts w:ascii="Open Sans" w:hAnsi="Open Sans" w:cs="Open Sans"/>
          <w:sz w:val="20"/>
          <w:szCs w:val="20"/>
        </w:rPr>
        <w:t>4.2</w:t>
      </w:r>
      <w:r w:rsidR="00BF780D" w:rsidRPr="009D721F">
        <w:rPr>
          <w:rFonts w:ascii="Open Sans" w:hAnsi="Open Sans" w:cs="Open Sans"/>
          <w:sz w:val="20"/>
          <w:szCs w:val="20"/>
        </w:rPr>
        <w:fldChar w:fldCharType="end"/>
      </w:r>
      <w:r w:rsidRPr="009D721F">
        <w:rPr>
          <w:rFonts w:ascii="Open Sans" w:hAnsi="Open Sans" w:cs="Open Sans"/>
          <w:sz w:val="20"/>
          <w:szCs w:val="20"/>
        </w:rPr>
        <w:t xml:space="preserve"> a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_Ref382209017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14.10</w:t>
      </w:r>
      <w:r w:rsidRPr="009D721F">
        <w:rPr>
          <w:rFonts w:ascii="Open Sans" w:hAnsi="Open Sans" w:cs="Open Sans"/>
          <w:sz w:val="20"/>
          <w:szCs w:val="20"/>
        </w:rPr>
        <w:fldChar w:fldCharType="end"/>
      </w:r>
      <w:r w:rsidRPr="009D721F">
        <w:rPr>
          <w:rFonts w:ascii="Open Sans" w:hAnsi="Open Sans" w:cs="Open Sans"/>
          <w:sz w:val="20"/>
          <w:szCs w:val="20"/>
        </w:rPr>
        <w:t xml:space="preserve"> Smlouvy.</w:t>
      </w:r>
    </w:p>
    <w:p w14:paraId="6B927477" w14:textId="1D9A3DCF" w:rsidR="004A6AE7" w:rsidRPr="009D721F" w:rsidRDefault="004A6AE7" w:rsidP="00C41127">
      <w:pPr>
        <w:pStyle w:val="Odstavecseseznamem1"/>
        <w:numPr>
          <w:ilvl w:val="1"/>
          <w:numId w:val="1"/>
        </w:numPr>
        <w:spacing w:after="240"/>
        <w:jc w:val="both"/>
        <w:rPr>
          <w:rFonts w:ascii="Open Sans" w:hAnsi="Open Sans" w:cs="Open Sans"/>
          <w:b/>
          <w:bCs/>
          <w:sz w:val="20"/>
          <w:szCs w:val="20"/>
          <w:u w:val="single"/>
        </w:rPr>
      </w:pPr>
      <w:r w:rsidRPr="009D721F">
        <w:rPr>
          <w:rFonts w:ascii="Open Sans" w:hAnsi="Open Sans" w:cs="Open Sans"/>
          <w:sz w:val="20"/>
          <w:szCs w:val="20"/>
        </w:rPr>
        <w:t xml:space="preserve">Kupující má nárok na úhradu </w:t>
      </w:r>
      <w:proofErr w:type="gramStart"/>
      <w:r w:rsidR="00211D3E" w:rsidRPr="009D721F">
        <w:rPr>
          <w:rFonts w:ascii="Open Sans" w:hAnsi="Open Sans" w:cs="Open Sans"/>
          <w:sz w:val="20"/>
          <w:szCs w:val="20"/>
        </w:rPr>
        <w:t>3.0</w:t>
      </w:r>
      <w:r w:rsidRPr="009D721F">
        <w:rPr>
          <w:rFonts w:ascii="Open Sans" w:hAnsi="Open Sans" w:cs="Open Sans"/>
          <w:sz w:val="20"/>
          <w:szCs w:val="20"/>
        </w:rPr>
        <w:t>00,-</w:t>
      </w:r>
      <w:proofErr w:type="gramEnd"/>
      <w:r w:rsidRPr="009D721F">
        <w:rPr>
          <w:rFonts w:ascii="Open Sans" w:hAnsi="Open Sans" w:cs="Open Sans"/>
          <w:sz w:val="20"/>
          <w:szCs w:val="20"/>
        </w:rPr>
        <w:t xml:space="preserve"> Kč za každý započatý den prodlení se zahájením záruční opravy dle odst.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_Ref382905432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sz w:val="20"/>
          <w:szCs w:val="20"/>
        </w:rPr>
        <w:t>.</w:t>
      </w:r>
    </w:p>
    <w:p w14:paraId="6C8AF948" w14:textId="1AA8F6EC"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bookmarkStart w:id="40" w:name="_Ref382208790"/>
      <w:r w:rsidRPr="009D721F">
        <w:rPr>
          <w:rFonts w:ascii="Open Sans" w:hAnsi="Open Sans" w:cs="Open Sans"/>
          <w:sz w:val="20"/>
          <w:szCs w:val="20"/>
        </w:rPr>
        <w:t xml:space="preserve">Kupující má nárok na úhradu </w:t>
      </w:r>
      <w:r w:rsidR="00211D3E" w:rsidRPr="009D721F">
        <w:rPr>
          <w:rFonts w:ascii="Open Sans" w:hAnsi="Open Sans" w:cs="Open Sans"/>
          <w:sz w:val="20"/>
          <w:szCs w:val="20"/>
        </w:rPr>
        <w:t>5</w:t>
      </w:r>
      <w:r w:rsidRPr="009D721F">
        <w:rPr>
          <w:rFonts w:ascii="Open Sans" w:hAnsi="Open Sans" w:cs="Open Sans"/>
          <w:sz w:val="20"/>
          <w:szCs w:val="20"/>
        </w:rPr>
        <w:t>.</w:t>
      </w:r>
      <w:r w:rsidR="00F10A53" w:rsidRPr="009D721F">
        <w:rPr>
          <w:rFonts w:ascii="Open Sans" w:hAnsi="Open Sans" w:cs="Open Sans"/>
          <w:sz w:val="20"/>
          <w:szCs w:val="20"/>
        </w:rPr>
        <w:t>0</w:t>
      </w:r>
      <w:r w:rsidRPr="009D721F">
        <w:rPr>
          <w:rFonts w:ascii="Open Sans" w:hAnsi="Open Sans" w:cs="Open Sans"/>
          <w:sz w:val="20"/>
          <w:szCs w:val="20"/>
        </w:rPr>
        <w:t xml:space="preserve">00,- Kč za každý započatý den, po který nemohl </w:t>
      </w:r>
      <w:r w:rsidRPr="009D721F">
        <w:rPr>
          <w:rFonts w:ascii="Open Sans" w:hAnsi="Open Sans" w:cs="Open Sans"/>
          <w:sz w:val="20"/>
          <w:szCs w:val="20"/>
          <w:lang w:eastAsia="en-US"/>
        </w:rPr>
        <w:t>Zařízení</w:t>
      </w:r>
      <w:r w:rsidRPr="009D721F">
        <w:rPr>
          <w:rFonts w:ascii="Open Sans" w:hAnsi="Open Sans" w:cs="Open Sans"/>
          <w:sz w:val="20"/>
          <w:szCs w:val="20"/>
        </w:rPr>
        <w:t xml:space="preserve"> pro vadu podléhající záruční opravě používat, </w:t>
      </w:r>
      <w:bookmarkStart w:id="41" w:name="_Ref381616598"/>
      <w:r w:rsidRPr="009D721F">
        <w:rPr>
          <w:rFonts w:ascii="Open Sans" w:hAnsi="Open Sans" w:cs="Open Sans"/>
          <w:sz w:val="20"/>
          <w:szCs w:val="20"/>
        </w:rPr>
        <w:t xml:space="preserve">počínaje 16. dnem po uplatnění záruční vady. </w:t>
      </w:r>
      <w:r w:rsidRPr="009D721F">
        <w:rPr>
          <w:rFonts w:ascii="Open Sans" w:hAnsi="Open Sans" w:cs="Open Sans"/>
          <w:sz w:val="20"/>
          <w:szCs w:val="20"/>
        </w:rPr>
        <w:lastRenderedPageBreak/>
        <w:t xml:space="preserve">V případě, že byla v souladu s ustanovením odst.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_Ref382905432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sz w:val="20"/>
          <w:szCs w:val="20"/>
        </w:rPr>
        <w:t xml:space="preserve"> stanovena na opravu vady nikoli běžné</w:t>
      </w:r>
      <w:bookmarkEnd w:id="40"/>
      <w:bookmarkEnd w:id="41"/>
      <w:r w:rsidRPr="009D721F">
        <w:rPr>
          <w:rFonts w:ascii="Open Sans" w:hAnsi="Open Sans" w:cs="Open Sans"/>
          <w:sz w:val="20"/>
          <w:szCs w:val="20"/>
        </w:rPr>
        <w:t xml:space="preserve"> zvláštní lhůta, má Kupující nárok na úhradu</w:t>
      </w:r>
      <w:r w:rsidR="00495749" w:rsidRPr="009D721F">
        <w:rPr>
          <w:rFonts w:ascii="Open Sans" w:hAnsi="Open Sans" w:cs="Open Sans"/>
          <w:sz w:val="20"/>
          <w:szCs w:val="20"/>
        </w:rPr>
        <w:t xml:space="preserve"> </w:t>
      </w:r>
      <w:proofErr w:type="gramStart"/>
      <w:r w:rsidR="00211D3E" w:rsidRPr="009D721F">
        <w:rPr>
          <w:rFonts w:ascii="Open Sans" w:hAnsi="Open Sans" w:cs="Open Sans"/>
          <w:sz w:val="20"/>
          <w:szCs w:val="20"/>
        </w:rPr>
        <w:t>5</w:t>
      </w:r>
      <w:r w:rsidR="00495749" w:rsidRPr="009D721F">
        <w:rPr>
          <w:rFonts w:ascii="Open Sans" w:hAnsi="Open Sans" w:cs="Open Sans"/>
          <w:sz w:val="20"/>
          <w:szCs w:val="20"/>
        </w:rPr>
        <w:t>.</w:t>
      </w:r>
      <w:r w:rsidR="00F10A53" w:rsidRPr="009D721F">
        <w:rPr>
          <w:rFonts w:ascii="Open Sans" w:hAnsi="Open Sans" w:cs="Open Sans"/>
          <w:sz w:val="20"/>
          <w:szCs w:val="20"/>
        </w:rPr>
        <w:t>0</w:t>
      </w:r>
      <w:r w:rsidRPr="009D721F">
        <w:rPr>
          <w:rFonts w:ascii="Open Sans" w:hAnsi="Open Sans" w:cs="Open Sans"/>
          <w:sz w:val="20"/>
          <w:szCs w:val="20"/>
        </w:rPr>
        <w:t>00,-</w:t>
      </w:r>
      <w:proofErr w:type="gramEnd"/>
      <w:r w:rsidRPr="009D721F">
        <w:rPr>
          <w:rFonts w:ascii="Open Sans" w:hAnsi="Open Sans" w:cs="Open Sans"/>
          <w:sz w:val="20"/>
          <w:szCs w:val="20"/>
        </w:rPr>
        <w:t xml:space="preserve"> Kč za každý de</w:t>
      </w:r>
      <w:r w:rsidRPr="00843578">
        <w:rPr>
          <w:rFonts w:ascii="Open Sans" w:hAnsi="Open Sans" w:cs="Open Sans"/>
          <w:sz w:val="20"/>
          <w:szCs w:val="20"/>
        </w:rPr>
        <w:t xml:space="preserve">n následující po uplynutí této zvláštní lhůty. </w:t>
      </w:r>
    </w:p>
    <w:p w14:paraId="2A8A2955" w14:textId="3D700DDA" w:rsidR="004A6AE7" w:rsidRPr="00357B0E" w:rsidRDefault="004A6AE7" w:rsidP="00C41127">
      <w:pPr>
        <w:pStyle w:val="Odstavecseseznamem1"/>
        <w:numPr>
          <w:ilvl w:val="1"/>
          <w:numId w:val="1"/>
        </w:numPr>
        <w:spacing w:after="240"/>
        <w:jc w:val="both"/>
        <w:rPr>
          <w:rFonts w:ascii="Open Sans" w:hAnsi="Open Sans" w:cs="Open Sans"/>
          <w:b/>
          <w:bCs/>
          <w:sz w:val="20"/>
          <w:szCs w:val="20"/>
          <w:u w:val="single"/>
        </w:rPr>
      </w:pPr>
      <w:r w:rsidRPr="00357B0E">
        <w:rPr>
          <w:rFonts w:ascii="Open Sans" w:hAnsi="Open Sans" w:cs="Open Sans"/>
          <w:sz w:val="20"/>
          <w:szCs w:val="20"/>
        </w:rPr>
        <w:t xml:space="preserve">V případě uplatnění důvodů pro odstoupení od Smlouvy dle odst. </w:t>
      </w:r>
      <w:r w:rsidRPr="00357B0E">
        <w:rPr>
          <w:rFonts w:ascii="Open Sans" w:hAnsi="Open Sans" w:cs="Open Sans"/>
          <w:sz w:val="20"/>
          <w:szCs w:val="20"/>
        </w:rPr>
        <w:fldChar w:fldCharType="begin"/>
      </w:r>
      <w:r w:rsidRPr="00357B0E">
        <w:rPr>
          <w:rFonts w:ascii="Open Sans" w:hAnsi="Open Sans" w:cs="Open Sans"/>
          <w:sz w:val="20"/>
          <w:szCs w:val="20"/>
        </w:rPr>
        <w:instrText xml:space="preserve"> REF _Ref380048761 \r \h  \* MERGEFORMAT </w:instrText>
      </w:r>
      <w:r w:rsidRPr="00357B0E">
        <w:rPr>
          <w:rFonts w:ascii="Open Sans" w:hAnsi="Open Sans" w:cs="Open Sans"/>
          <w:sz w:val="20"/>
          <w:szCs w:val="20"/>
        </w:rPr>
      </w:r>
      <w:r w:rsidRPr="00357B0E">
        <w:rPr>
          <w:rFonts w:ascii="Open Sans" w:hAnsi="Open Sans" w:cs="Open Sans"/>
          <w:sz w:val="20"/>
          <w:szCs w:val="20"/>
        </w:rPr>
        <w:fldChar w:fldCharType="separate"/>
      </w:r>
      <w:r w:rsidR="005130B0">
        <w:rPr>
          <w:rFonts w:ascii="Open Sans" w:hAnsi="Open Sans" w:cs="Open Sans"/>
          <w:sz w:val="20"/>
          <w:szCs w:val="20"/>
        </w:rPr>
        <w:t>12.1.2</w:t>
      </w:r>
      <w:r w:rsidRPr="00357B0E">
        <w:rPr>
          <w:rFonts w:ascii="Open Sans" w:hAnsi="Open Sans" w:cs="Open Sans"/>
          <w:sz w:val="20"/>
          <w:szCs w:val="20"/>
        </w:rPr>
        <w:fldChar w:fldCharType="end"/>
      </w:r>
      <w:r w:rsidRPr="00357B0E">
        <w:rPr>
          <w:rFonts w:ascii="Open Sans" w:hAnsi="Open Sans" w:cs="Open Sans"/>
          <w:sz w:val="20"/>
          <w:szCs w:val="20"/>
        </w:rPr>
        <w:t xml:space="preserve"> je Kupující oprávněn uplatnit vůči Prodávajícímu smluvní pokutu ve výši </w:t>
      </w:r>
      <w:r>
        <w:rPr>
          <w:rFonts w:ascii="Open Sans" w:hAnsi="Open Sans" w:cs="Open Sans"/>
          <w:sz w:val="20"/>
          <w:szCs w:val="20"/>
        </w:rPr>
        <w:t>1</w:t>
      </w:r>
      <w:r w:rsidRPr="00357B0E">
        <w:rPr>
          <w:rFonts w:ascii="Open Sans" w:hAnsi="Open Sans" w:cs="Open Sans"/>
          <w:sz w:val="20"/>
          <w:szCs w:val="20"/>
        </w:rPr>
        <w:t>0 % Kupní Ceny.</w:t>
      </w:r>
    </w:p>
    <w:p w14:paraId="11606432"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sidRPr="00357B0E">
        <w:rPr>
          <w:rFonts w:ascii="Open Sans" w:hAnsi="Open Sans" w:cs="Open Sans"/>
          <w:sz w:val="20"/>
          <w:szCs w:val="20"/>
        </w:rPr>
        <w:t>Pro případ prodlení s úhradou kterékoli splatné pohledávky (peněžitého</w:t>
      </w:r>
      <w:r w:rsidRPr="00371901">
        <w:rPr>
          <w:rFonts w:ascii="Open Sans" w:hAnsi="Open Sans" w:cs="Open Sans"/>
          <w:sz w:val="20"/>
          <w:szCs w:val="20"/>
        </w:rPr>
        <w:t xml:space="preserve"> dluhu) dle Smlouvy je prodlévající Kupující či Prodávající (dlužník) povinen zaplatit druhé Smluvní straně (věřiteli) úrok z prodlení v zákonné výši za každý započatý den prodlení. </w:t>
      </w:r>
    </w:p>
    <w:p w14:paraId="39F07C20"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Smluvní pokuta je splatná do 30 dnů ode dne odeslání výzvy k zaplacení.</w:t>
      </w:r>
    </w:p>
    <w:p w14:paraId="59D6A6AC" w14:textId="77777777" w:rsidR="004A6AE7" w:rsidRPr="00C728C6"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Zaplacením smluvní pokuty nejsou dotčeny nároky </w:t>
      </w:r>
      <w:r>
        <w:rPr>
          <w:rFonts w:ascii="Open Sans" w:hAnsi="Open Sans" w:cs="Open Sans"/>
          <w:sz w:val="20"/>
          <w:szCs w:val="20"/>
        </w:rPr>
        <w:t>S</w:t>
      </w:r>
      <w:r w:rsidRPr="00371901">
        <w:rPr>
          <w:rFonts w:ascii="Open Sans" w:hAnsi="Open Sans" w:cs="Open Sans"/>
          <w:sz w:val="20"/>
          <w:szCs w:val="20"/>
        </w:rPr>
        <w:t xml:space="preserve">mluvních stran na náhradu škody, </w:t>
      </w:r>
      <w:r w:rsidRPr="00C728C6">
        <w:rPr>
          <w:rFonts w:ascii="Open Sans" w:hAnsi="Open Sans" w:cs="Open Sans"/>
          <w:sz w:val="20"/>
          <w:szCs w:val="20"/>
        </w:rPr>
        <w:t>použití ustanovení § 2050 OZ je vyloučeno.</w:t>
      </w:r>
    </w:p>
    <w:p w14:paraId="1AC50687" w14:textId="3DF9428B" w:rsidR="004A6AE7" w:rsidRPr="00BF32D8" w:rsidRDefault="00495749"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proofErr w:type="spellStart"/>
      <w:r>
        <w:rPr>
          <w:rFonts w:ascii="Open Sans" w:hAnsi="Open Sans" w:cs="Open Sans"/>
          <w:sz w:val="20"/>
          <w:szCs w:val="20"/>
        </w:rPr>
        <w:t>S</w:t>
      </w:r>
      <w:r w:rsidR="004A6AE7" w:rsidRPr="00C728C6">
        <w:rPr>
          <w:rFonts w:ascii="Open Sans" w:hAnsi="Open Sans" w:cs="Open Sans"/>
          <w:sz w:val="20"/>
          <w:szCs w:val="20"/>
        </w:rPr>
        <w:t>luvní</w:t>
      </w:r>
      <w:proofErr w:type="spellEnd"/>
      <w:r w:rsidR="004A6AE7" w:rsidRPr="00C728C6">
        <w:rPr>
          <w:rFonts w:ascii="Open Sans" w:hAnsi="Open Sans" w:cs="Open Sans"/>
          <w:sz w:val="20"/>
          <w:szCs w:val="20"/>
        </w:rPr>
        <w:t xml:space="preserve"> pokut</w:t>
      </w:r>
      <w:r>
        <w:rPr>
          <w:rFonts w:ascii="Open Sans" w:hAnsi="Open Sans" w:cs="Open Sans"/>
          <w:sz w:val="20"/>
          <w:szCs w:val="20"/>
        </w:rPr>
        <w:t>u</w:t>
      </w:r>
      <w:r w:rsidR="004A6AE7" w:rsidRPr="00C728C6">
        <w:rPr>
          <w:rFonts w:ascii="Open Sans" w:hAnsi="Open Sans" w:cs="Open Sans"/>
          <w:sz w:val="20"/>
          <w:szCs w:val="20"/>
        </w:rPr>
        <w:t xml:space="preserve"> nelze </w:t>
      </w:r>
      <w:r>
        <w:rPr>
          <w:rFonts w:ascii="Open Sans" w:hAnsi="Open Sans" w:cs="Open Sans"/>
          <w:sz w:val="20"/>
          <w:szCs w:val="20"/>
        </w:rPr>
        <w:t>uplatnit</w:t>
      </w:r>
      <w:r w:rsidR="004A6AE7" w:rsidRPr="00C728C6">
        <w:rPr>
          <w:rFonts w:ascii="Open Sans" w:hAnsi="Open Sans" w:cs="Open Sans"/>
          <w:sz w:val="20"/>
          <w:szCs w:val="20"/>
        </w:rPr>
        <w:t xml:space="preserve">, </w:t>
      </w:r>
      <w:r>
        <w:rPr>
          <w:rFonts w:ascii="Open Sans" w:hAnsi="Open Sans" w:cs="Open Sans"/>
          <w:sz w:val="20"/>
          <w:szCs w:val="20"/>
        </w:rPr>
        <w:t>je-</w:t>
      </w:r>
      <w:proofErr w:type="gramStart"/>
      <w:r>
        <w:rPr>
          <w:rFonts w:ascii="Open Sans" w:hAnsi="Open Sans" w:cs="Open Sans"/>
          <w:sz w:val="20"/>
          <w:szCs w:val="20"/>
        </w:rPr>
        <w:t xml:space="preserve">li </w:t>
      </w:r>
      <w:r w:rsidR="004A6AE7" w:rsidRPr="00C728C6">
        <w:rPr>
          <w:rFonts w:ascii="Open Sans" w:hAnsi="Open Sans" w:cs="Open Sans"/>
          <w:sz w:val="20"/>
          <w:szCs w:val="20"/>
        </w:rPr>
        <w:t xml:space="preserve"> smluvní</w:t>
      </w:r>
      <w:proofErr w:type="gramEnd"/>
      <w:r w:rsidR="004A6AE7" w:rsidRPr="00C728C6">
        <w:rPr>
          <w:rFonts w:ascii="Open Sans" w:hAnsi="Open Sans" w:cs="Open Sans"/>
          <w:sz w:val="20"/>
          <w:szCs w:val="20"/>
        </w:rPr>
        <w:t xml:space="preserve"> povinnost </w:t>
      </w:r>
      <w:r>
        <w:rPr>
          <w:rFonts w:ascii="Open Sans" w:hAnsi="Open Sans" w:cs="Open Sans"/>
          <w:sz w:val="20"/>
          <w:szCs w:val="20"/>
        </w:rPr>
        <w:t xml:space="preserve">porušena v důsledku </w:t>
      </w:r>
      <w:r w:rsidR="004A6AE7" w:rsidRPr="00C728C6">
        <w:rPr>
          <w:rFonts w:ascii="Open Sans" w:hAnsi="Open Sans" w:cs="Open Sans"/>
          <w:sz w:val="20"/>
          <w:szCs w:val="20"/>
        </w:rPr>
        <w:t>vyšší moci</w:t>
      </w:r>
      <w:r w:rsidR="004A6AE7">
        <w:rPr>
          <w:rFonts w:ascii="Open Sans" w:hAnsi="Open Sans" w:cs="Open Sans"/>
          <w:sz w:val="20"/>
          <w:szCs w:val="20"/>
        </w:rPr>
        <w:t>.</w:t>
      </w:r>
    </w:p>
    <w:p w14:paraId="1F587A39" w14:textId="13B63E4A" w:rsidR="00BF32D8" w:rsidRPr="00BF32D8" w:rsidRDefault="00BF32D8" w:rsidP="00C41127">
      <w:pPr>
        <w:pStyle w:val="Odstavecseseznamem1"/>
        <w:numPr>
          <w:ilvl w:val="1"/>
          <w:numId w:val="1"/>
        </w:numPr>
        <w:tabs>
          <w:tab w:val="clear" w:pos="1021"/>
          <w:tab w:val="num" w:pos="567"/>
        </w:tabs>
        <w:spacing w:after="240"/>
        <w:jc w:val="both"/>
        <w:rPr>
          <w:rFonts w:ascii="Open Sans" w:hAnsi="Open Sans" w:cs="Open Sans"/>
          <w:sz w:val="20"/>
          <w:szCs w:val="20"/>
        </w:rPr>
      </w:pPr>
      <w:r w:rsidRPr="00BF32D8">
        <w:rPr>
          <w:rFonts w:ascii="Open Sans" w:hAnsi="Open Sans" w:cs="Open Sans"/>
          <w:sz w:val="20"/>
          <w:szCs w:val="20"/>
        </w:rPr>
        <w:t xml:space="preserve">Celková souhrnná hodnota smluvních pokut, kterou je jedna Smluvní strana oprávněna uplatnit vůči druhé Smluvní straně, </w:t>
      </w:r>
      <w:proofErr w:type="gramStart"/>
      <w:r w:rsidRPr="00BF32D8">
        <w:rPr>
          <w:rFonts w:ascii="Open Sans" w:hAnsi="Open Sans" w:cs="Open Sans"/>
          <w:sz w:val="20"/>
          <w:szCs w:val="20"/>
        </w:rPr>
        <w:t>nepřekročí</w:t>
      </w:r>
      <w:proofErr w:type="gramEnd"/>
      <w:r w:rsidRPr="00BF32D8">
        <w:rPr>
          <w:rFonts w:ascii="Open Sans" w:hAnsi="Open Sans" w:cs="Open Sans"/>
          <w:sz w:val="20"/>
          <w:szCs w:val="20"/>
        </w:rPr>
        <w:t xml:space="preserve"> 30 % z Kupní Ceny.</w:t>
      </w:r>
    </w:p>
    <w:p w14:paraId="13982E0E"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SPORY</w:t>
      </w:r>
    </w:p>
    <w:p w14:paraId="502B8DBA" w14:textId="7F3FDDE6" w:rsidR="004A6AE7" w:rsidRPr="00F90F40" w:rsidRDefault="00495749" w:rsidP="002B085F">
      <w:pPr>
        <w:pStyle w:val="Odstavecseseznamem1"/>
        <w:spacing w:after="240"/>
        <w:ind w:left="567"/>
        <w:jc w:val="both"/>
        <w:rPr>
          <w:rFonts w:ascii="Open Sans" w:hAnsi="Open Sans" w:cs="Open Sans"/>
          <w:b/>
          <w:bCs/>
          <w:sz w:val="20"/>
          <w:szCs w:val="20"/>
          <w:u w:val="single"/>
        </w:rPr>
      </w:pPr>
      <w:r>
        <w:rPr>
          <w:rFonts w:ascii="Open Sans" w:hAnsi="Open Sans" w:cs="Open Sans"/>
          <w:sz w:val="20"/>
          <w:szCs w:val="20"/>
        </w:rPr>
        <w:t xml:space="preserve">V případě sporu smluvních stran v souvislosti s touto smlouvou je </w:t>
      </w:r>
      <w:r w:rsidR="004A6AE7" w:rsidRPr="00371901">
        <w:rPr>
          <w:rFonts w:ascii="Open Sans" w:hAnsi="Open Sans" w:cs="Open Sans"/>
          <w:sz w:val="20"/>
          <w:szCs w:val="20"/>
        </w:rPr>
        <w:t>místní příslušnost určena sídlem Kupujícího.</w:t>
      </w:r>
    </w:p>
    <w:p w14:paraId="0DAA6881" w14:textId="2BA924D8" w:rsidR="00495749" w:rsidRPr="002B085F" w:rsidRDefault="00495749" w:rsidP="002B085F">
      <w:pPr>
        <w:pStyle w:val="Odstavecseseznamem1"/>
        <w:numPr>
          <w:ilvl w:val="0"/>
          <w:numId w:val="1"/>
        </w:numPr>
        <w:spacing w:after="240"/>
        <w:jc w:val="both"/>
        <w:rPr>
          <w:rFonts w:ascii="Open Sans" w:hAnsi="Open Sans" w:cs="Open Sans"/>
          <w:b/>
          <w:bCs/>
          <w:sz w:val="20"/>
          <w:szCs w:val="20"/>
          <w:u w:val="single"/>
        </w:rPr>
      </w:pPr>
      <w:r w:rsidRPr="00495749">
        <w:rPr>
          <w:rFonts w:ascii="Open Sans" w:hAnsi="Open Sans" w:cs="Open Sans"/>
          <w:b/>
          <w:bCs/>
          <w:sz w:val="20"/>
          <w:szCs w:val="20"/>
          <w:u w:val="single"/>
        </w:rPr>
        <w:t>MLČENLIVOST</w:t>
      </w:r>
    </w:p>
    <w:p w14:paraId="1F1CA042" w14:textId="5B963BED" w:rsidR="00495749" w:rsidRPr="00495749" w:rsidRDefault="00495749" w:rsidP="002B085F">
      <w:pPr>
        <w:pStyle w:val="Odstavecseseznamem1"/>
        <w:spacing w:after="240"/>
        <w:ind w:left="567"/>
        <w:jc w:val="both"/>
        <w:rPr>
          <w:rFonts w:ascii="Open Sans" w:hAnsi="Open Sans" w:cs="Open Sans"/>
          <w:b/>
          <w:bCs/>
          <w:sz w:val="20"/>
          <w:szCs w:val="20"/>
          <w:u w:val="single"/>
        </w:rPr>
      </w:pPr>
      <w:r w:rsidRPr="00371901">
        <w:rPr>
          <w:rFonts w:ascii="Open Sans" w:hAnsi="Open Sans" w:cs="Open Sans"/>
          <w:sz w:val="20"/>
          <w:szCs w:val="20"/>
        </w:rPr>
        <w:t xml:space="preserve">Smluvní strany prohlašují, že zachovají mlčenlivost o skutečnostech, které se dozvědí v souvislosti s touto Smlouvou a při jejím plnění a jejichž </w:t>
      </w:r>
      <w:r>
        <w:rPr>
          <w:rFonts w:ascii="Open Sans" w:hAnsi="Open Sans" w:cs="Open Sans"/>
          <w:sz w:val="20"/>
          <w:szCs w:val="20"/>
        </w:rPr>
        <w:t xml:space="preserve">zpřístupnění </w:t>
      </w:r>
      <w:r w:rsidRPr="00371901">
        <w:rPr>
          <w:rFonts w:ascii="Open Sans" w:hAnsi="Open Sans" w:cs="Open Sans"/>
          <w:sz w:val="20"/>
          <w:szCs w:val="20"/>
        </w:rPr>
        <w:t xml:space="preserve">by mohlo </w:t>
      </w:r>
      <w:r>
        <w:rPr>
          <w:rFonts w:ascii="Open Sans" w:hAnsi="Open Sans" w:cs="Open Sans"/>
          <w:sz w:val="20"/>
          <w:szCs w:val="20"/>
        </w:rPr>
        <w:t xml:space="preserve">druhé Smluvní straně </w:t>
      </w:r>
      <w:r w:rsidRPr="00371901">
        <w:rPr>
          <w:rFonts w:ascii="Open Sans" w:hAnsi="Open Sans" w:cs="Open Sans"/>
          <w:sz w:val="20"/>
          <w:szCs w:val="20"/>
        </w:rPr>
        <w:t xml:space="preserve">způsobit újmu. Tím nejsou dotčeny </w:t>
      </w:r>
      <w:r>
        <w:rPr>
          <w:rFonts w:ascii="Open Sans" w:hAnsi="Open Sans" w:cs="Open Sans"/>
          <w:sz w:val="20"/>
          <w:szCs w:val="20"/>
        </w:rPr>
        <w:t xml:space="preserve">zákonné </w:t>
      </w:r>
      <w:r w:rsidRPr="00371901">
        <w:rPr>
          <w:rFonts w:ascii="Open Sans" w:hAnsi="Open Sans" w:cs="Open Sans"/>
          <w:sz w:val="20"/>
          <w:szCs w:val="20"/>
        </w:rPr>
        <w:t>povinnosti Kupujícího</w:t>
      </w:r>
      <w:r>
        <w:rPr>
          <w:rFonts w:ascii="Open Sans" w:hAnsi="Open Sans" w:cs="Open Sans"/>
          <w:sz w:val="20"/>
          <w:szCs w:val="20"/>
        </w:rPr>
        <w:t>.</w:t>
      </w:r>
    </w:p>
    <w:p w14:paraId="0AFF303F"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ZÁVĚREČNÁ A JINÁ UJEDNÁNÍ</w:t>
      </w:r>
    </w:p>
    <w:p w14:paraId="5C133E55" w14:textId="77777777" w:rsidR="00495749" w:rsidRPr="00371901" w:rsidRDefault="00495749" w:rsidP="00495749">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Prodávající prohlašuje, že přejímá na sebe nebezpečí změny okolností ve smyslu ustanovení § 1765 odst. 2 OZ. </w:t>
      </w:r>
    </w:p>
    <w:p w14:paraId="7AEA8560"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Veškeré změny či doplnění Smlouvy lze učinit pouze na základě písemné dohody Smluvních stran, neumožňuje-li jednostrannou změnu Smlouva či právní předpis.</w:t>
      </w:r>
    </w:p>
    <w:p w14:paraId="62EBF8E9" w14:textId="15789C06" w:rsidR="004A6AE7" w:rsidRPr="00B37CB3" w:rsidRDefault="004A6AE7" w:rsidP="00B37CB3">
      <w:pPr>
        <w:pStyle w:val="Odstavecseseznamem1"/>
        <w:numPr>
          <w:ilvl w:val="1"/>
          <w:numId w:val="1"/>
        </w:numPr>
        <w:tabs>
          <w:tab w:val="clear" w:pos="1021"/>
          <w:tab w:val="num" w:pos="567"/>
        </w:tabs>
        <w:spacing w:after="240"/>
        <w:jc w:val="both"/>
        <w:rPr>
          <w:rFonts w:ascii="Open Sans" w:hAnsi="Open Sans" w:cs="Open Sans"/>
          <w:bCs/>
          <w:sz w:val="20"/>
          <w:szCs w:val="20"/>
        </w:rPr>
      </w:pPr>
      <w:r w:rsidRPr="00371901">
        <w:rPr>
          <w:rFonts w:ascii="Open Sans" w:hAnsi="Open Sans" w:cs="Open Sans"/>
          <w:bCs/>
          <w:sz w:val="20"/>
          <w:szCs w:val="20"/>
        </w:rPr>
        <w:t xml:space="preserve">Smlouva jako celek včetně všech příloh </w:t>
      </w:r>
      <w:r w:rsidR="00495749">
        <w:rPr>
          <w:rFonts w:ascii="Open Sans" w:hAnsi="Open Sans" w:cs="Open Sans"/>
          <w:bCs/>
          <w:sz w:val="20"/>
          <w:szCs w:val="20"/>
        </w:rPr>
        <w:t xml:space="preserve">podléhá povinnosti uveřejnění v registru smluv </w:t>
      </w:r>
      <w:r w:rsidR="00495749" w:rsidRPr="00371901">
        <w:rPr>
          <w:rFonts w:ascii="Open Sans" w:hAnsi="Open Sans" w:cs="Open Sans"/>
          <w:bCs/>
          <w:sz w:val="20"/>
          <w:szCs w:val="20"/>
        </w:rPr>
        <w:t>v souladu se zákonem č. 340/2015 Sb., o zvláštních podmínkách účinnosti některých smluv, uveřejňování těchto smluv a registru smluv, v platném zněn</w:t>
      </w:r>
      <w:r w:rsidR="00495749">
        <w:rPr>
          <w:rFonts w:ascii="Open Sans" w:hAnsi="Open Sans" w:cs="Open Sans"/>
          <w:bCs/>
          <w:sz w:val="20"/>
          <w:szCs w:val="20"/>
        </w:rPr>
        <w:t>í.</w:t>
      </w:r>
      <w:r w:rsidR="00495749" w:rsidRPr="00371901" w:rsidDel="00495749">
        <w:rPr>
          <w:rFonts w:ascii="Open Sans" w:hAnsi="Open Sans" w:cs="Open Sans"/>
          <w:bCs/>
          <w:sz w:val="20"/>
          <w:szCs w:val="20"/>
        </w:rPr>
        <w:t xml:space="preserve"> </w:t>
      </w:r>
      <w:r w:rsidRPr="00371901">
        <w:rPr>
          <w:rFonts w:ascii="Open Sans" w:hAnsi="Open Sans" w:cs="Open Sans"/>
          <w:bCs/>
          <w:sz w:val="20"/>
          <w:szCs w:val="20"/>
        </w:rPr>
        <w:t>Smluvní strany prohlašují, že veškeré informace uvedené ve Smlouvě a jejích přílohách nepovažují za obchodní tajemství ve smyslu § 504 OZ a udělují svolení k jejich zveřejnění.</w:t>
      </w:r>
      <w:r w:rsidR="00D71B7A">
        <w:rPr>
          <w:rFonts w:ascii="Open Sans" w:hAnsi="Open Sans" w:cs="Open Sans"/>
          <w:bCs/>
          <w:sz w:val="20"/>
          <w:szCs w:val="20"/>
        </w:rPr>
        <w:t xml:space="preserve"> </w:t>
      </w:r>
      <w:r w:rsidR="00495749">
        <w:rPr>
          <w:rFonts w:ascii="Open Sans" w:hAnsi="Open Sans" w:cs="Open Sans"/>
          <w:bCs/>
          <w:sz w:val="20"/>
          <w:szCs w:val="20"/>
        </w:rPr>
        <w:t>U</w:t>
      </w:r>
      <w:r w:rsidRPr="00B37CB3">
        <w:rPr>
          <w:rFonts w:ascii="Open Sans" w:hAnsi="Open Sans" w:cs="Open Sans"/>
          <w:bCs/>
          <w:sz w:val="20"/>
          <w:szCs w:val="20"/>
        </w:rPr>
        <w:t>veřejnění Smlouvy zajistí Kupující.</w:t>
      </w:r>
    </w:p>
    <w:p w14:paraId="11B8E09C" w14:textId="77777777" w:rsidR="004A6AE7" w:rsidRPr="00371901" w:rsidRDefault="004A6AE7" w:rsidP="00107E63">
      <w:pPr>
        <w:pStyle w:val="Odstavecseseznamem1"/>
        <w:numPr>
          <w:ilvl w:val="1"/>
          <w:numId w:val="1"/>
        </w:numPr>
        <w:tabs>
          <w:tab w:val="clear" w:pos="1021"/>
          <w:tab w:val="num" w:pos="567"/>
        </w:tabs>
        <w:spacing w:after="60"/>
        <w:jc w:val="both"/>
        <w:rPr>
          <w:rFonts w:ascii="Open Sans" w:hAnsi="Open Sans" w:cs="Open Sans"/>
          <w:b/>
          <w:bCs/>
          <w:sz w:val="20"/>
          <w:szCs w:val="20"/>
          <w:u w:val="single"/>
        </w:rPr>
      </w:pPr>
      <w:r w:rsidRPr="00371901">
        <w:rPr>
          <w:rFonts w:ascii="Open Sans" w:hAnsi="Open Sans" w:cs="Open Sans"/>
          <w:sz w:val="20"/>
          <w:szCs w:val="20"/>
        </w:rPr>
        <w:t>Nedílnou součástí Smlouvy jsou tyto přílohy:</w:t>
      </w:r>
    </w:p>
    <w:p w14:paraId="7C8D6B9A" w14:textId="15BC0A52" w:rsidR="004A6AE7" w:rsidRPr="00371901" w:rsidRDefault="004A6AE7" w:rsidP="00107E63">
      <w:pPr>
        <w:pStyle w:val="Odstavecseseznamem1"/>
        <w:spacing w:after="60"/>
        <w:ind w:left="2124" w:hanging="1557"/>
        <w:jc w:val="both"/>
        <w:rPr>
          <w:rFonts w:ascii="Open Sans" w:hAnsi="Open Sans" w:cs="Open Sans"/>
          <w:b/>
          <w:bCs/>
          <w:sz w:val="20"/>
          <w:szCs w:val="20"/>
          <w:u w:val="single"/>
        </w:rPr>
      </w:pPr>
      <w:r w:rsidRPr="00371901">
        <w:rPr>
          <w:rFonts w:ascii="Open Sans" w:hAnsi="Open Sans" w:cs="Open Sans"/>
          <w:sz w:val="20"/>
          <w:szCs w:val="20"/>
        </w:rPr>
        <w:t>Příloha č. 1:</w:t>
      </w:r>
      <w:r w:rsidRPr="00371901">
        <w:rPr>
          <w:rFonts w:ascii="Open Sans" w:hAnsi="Open Sans" w:cs="Open Sans"/>
          <w:sz w:val="20"/>
          <w:szCs w:val="20"/>
        </w:rPr>
        <w:tab/>
        <w:t xml:space="preserve">Technická specifikace </w:t>
      </w:r>
      <w:r w:rsidRPr="00371901">
        <w:rPr>
          <w:rFonts w:ascii="Open Sans" w:hAnsi="Open Sans" w:cs="Open Sans"/>
          <w:color w:val="FF0000"/>
          <w:sz w:val="20"/>
          <w:szCs w:val="20"/>
        </w:rPr>
        <w:t>(účastník zadávacího řízení doplní</w:t>
      </w:r>
      <w:r w:rsidR="00583E43">
        <w:rPr>
          <w:rFonts w:ascii="Open Sans" w:hAnsi="Open Sans" w:cs="Open Sans"/>
          <w:color w:val="FF0000"/>
          <w:sz w:val="20"/>
          <w:szCs w:val="20"/>
        </w:rPr>
        <w:t> </w:t>
      </w:r>
      <w:r w:rsidRPr="00371901">
        <w:rPr>
          <w:rFonts w:ascii="Open Sans" w:hAnsi="Open Sans" w:cs="Open Sans"/>
          <w:color w:val="FF0000"/>
          <w:sz w:val="20"/>
          <w:szCs w:val="20"/>
        </w:rPr>
        <w:t>tabul</w:t>
      </w:r>
      <w:r w:rsidR="00CE565C">
        <w:rPr>
          <w:rFonts w:ascii="Open Sans" w:hAnsi="Open Sans" w:cs="Open Sans"/>
          <w:color w:val="FF0000"/>
          <w:sz w:val="20"/>
          <w:szCs w:val="20"/>
        </w:rPr>
        <w:t>ku</w:t>
      </w:r>
      <w:r w:rsidR="00583E43">
        <w:rPr>
          <w:rFonts w:ascii="Open Sans" w:hAnsi="Open Sans" w:cs="Open Sans"/>
          <w:color w:val="FF0000"/>
          <w:sz w:val="20"/>
          <w:szCs w:val="20"/>
        </w:rPr>
        <w:t xml:space="preserve"> </w:t>
      </w:r>
      <w:r w:rsidR="004602FB">
        <w:rPr>
          <w:rFonts w:ascii="Open Sans" w:hAnsi="Open Sans" w:cs="Open Sans"/>
          <w:color w:val="FF0000"/>
          <w:sz w:val="20"/>
          <w:szCs w:val="20"/>
        </w:rPr>
        <w:t>dle instrukcí</w:t>
      </w:r>
      <w:r>
        <w:rPr>
          <w:rFonts w:ascii="Open Sans" w:hAnsi="Open Sans" w:cs="Open Sans"/>
          <w:color w:val="FF0000"/>
          <w:sz w:val="20"/>
          <w:szCs w:val="20"/>
        </w:rPr>
        <w:t>)</w:t>
      </w:r>
    </w:p>
    <w:p w14:paraId="5865F638" w14:textId="77777777" w:rsidR="004A6AE7" w:rsidRDefault="004A6AE7" w:rsidP="00107E63">
      <w:pPr>
        <w:spacing w:after="60"/>
        <w:ind w:left="2124" w:hanging="1557"/>
        <w:rPr>
          <w:rFonts w:ascii="Open Sans" w:hAnsi="Open Sans" w:cs="Open Sans"/>
          <w:color w:val="FF0000"/>
          <w:sz w:val="20"/>
          <w:szCs w:val="20"/>
        </w:rPr>
      </w:pPr>
      <w:r w:rsidRPr="00371901">
        <w:rPr>
          <w:rFonts w:ascii="Open Sans" w:hAnsi="Open Sans" w:cs="Open Sans"/>
          <w:sz w:val="20"/>
          <w:szCs w:val="20"/>
        </w:rPr>
        <w:lastRenderedPageBreak/>
        <w:t>Příloha č. 2:</w:t>
      </w:r>
      <w:r w:rsidRPr="00371901">
        <w:rPr>
          <w:rFonts w:ascii="Open Sans" w:hAnsi="Open Sans" w:cs="Open Sans"/>
          <w:sz w:val="20"/>
          <w:szCs w:val="20"/>
        </w:rPr>
        <w:tab/>
        <w:t xml:space="preserve">Nabídka Prodávajícího v rozsahu části, která technicky popisuje </w:t>
      </w:r>
      <w:r>
        <w:rPr>
          <w:rFonts w:ascii="Open Sans" w:hAnsi="Open Sans" w:cs="Open Sans"/>
          <w:sz w:val="20"/>
          <w:szCs w:val="20"/>
        </w:rPr>
        <w:t xml:space="preserve">Zařízení </w:t>
      </w:r>
      <w:r w:rsidRPr="00371901">
        <w:rPr>
          <w:rFonts w:ascii="Open Sans" w:hAnsi="Open Sans" w:cs="Open Sans"/>
          <w:color w:val="FF0000"/>
          <w:sz w:val="20"/>
          <w:szCs w:val="20"/>
        </w:rPr>
        <w:t>(</w:t>
      </w:r>
      <w:r w:rsidRPr="00371901">
        <w:rPr>
          <w:rFonts w:ascii="Open Sans" w:hAnsi="Open Sans" w:cs="Open Sans"/>
          <w:snapToGrid w:val="0"/>
          <w:color w:val="FF0000"/>
          <w:sz w:val="20"/>
          <w:szCs w:val="20"/>
        </w:rPr>
        <w:t>účastník zadávacího řízení</w:t>
      </w:r>
      <w:r w:rsidRPr="00371901">
        <w:rPr>
          <w:rFonts w:ascii="Open Sans" w:hAnsi="Open Sans" w:cs="Open Sans"/>
          <w:color w:val="FF0000"/>
          <w:sz w:val="20"/>
          <w:szCs w:val="20"/>
        </w:rPr>
        <w:t xml:space="preserve"> předloží v rámci nabídky)</w:t>
      </w:r>
    </w:p>
    <w:p w14:paraId="5AA3A52C" w14:textId="77777777" w:rsidR="004A6AE7" w:rsidRDefault="004A6AE7" w:rsidP="006038C1">
      <w:pPr>
        <w:spacing w:after="240"/>
        <w:ind w:left="2126" w:hanging="1559"/>
        <w:rPr>
          <w:rFonts w:ascii="Open Sans" w:hAnsi="Open Sans" w:cs="Open Sans"/>
          <w:sz w:val="20"/>
          <w:szCs w:val="20"/>
        </w:rPr>
      </w:pPr>
      <w:r w:rsidRPr="004A4963">
        <w:rPr>
          <w:rFonts w:ascii="Open Sans" w:hAnsi="Open Sans" w:cs="Open Sans"/>
          <w:sz w:val="20"/>
          <w:szCs w:val="20"/>
        </w:rPr>
        <w:t>Příloha č. 3:</w:t>
      </w:r>
      <w:r w:rsidRPr="004A4963">
        <w:rPr>
          <w:rFonts w:ascii="Open Sans" w:hAnsi="Open Sans" w:cs="Open Sans"/>
          <w:sz w:val="20"/>
          <w:szCs w:val="20"/>
        </w:rPr>
        <w:tab/>
        <w:t>Čestné prohlášení</w:t>
      </w:r>
      <w:r w:rsidRPr="004A4963">
        <w:rPr>
          <w:rFonts w:ascii="Open Sans" w:hAnsi="Open Sans" w:cs="Open Sans"/>
          <w:b/>
          <w:sz w:val="20"/>
          <w:szCs w:val="20"/>
        </w:rPr>
        <w:t xml:space="preserve"> </w:t>
      </w:r>
      <w:r w:rsidRPr="004A4963">
        <w:rPr>
          <w:rFonts w:ascii="Open Sans" w:hAnsi="Open Sans" w:cs="Open Sans"/>
          <w:sz w:val="20"/>
          <w:szCs w:val="20"/>
        </w:rPr>
        <w:t>o závazku</w:t>
      </w:r>
      <w:r w:rsidRPr="004A4963">
        <w:rPr>
          <w:rFonts w:ascii="Open Sans" w:hAnsi="Open Sans" w:cs="Open Sans"/>
          <w:b/>
          <w:sz w:val="20"/>
          <w:szCs w:val="20"/>
        </w:rPr>
        <w:t xml:space="preserve"> </w:t>
      </w:r>
      <w:r w:rsidRPr="004A4963">
        <w:rPr>
          <w:rFonts w:ascii="Open Sans" w:hAnsi="Open Sans" w:cs="Open Sans"/>
          <w:sz w:val="20"/>
          <w:szCs w:val="20"/>
        </w:rPr>
        <w:t>dodržovat zásady sociálně odpovědného zadávání, environmentáln</w:t>
      </w:r>
      <w:r>
        <w:rPr>
          <w:rFonts w:ascii="Open Sans" w:hAnsi="Open Sans" w:cs="Open Sans"/>
          <w:sz w:val="20"/>
          <w:szCs w:val="20"/>
        </w:rPr>
        <w:t>ě odpovědného zadávání</w:t>
      </w:r>
    </w:p>
    <w:p w14:paraId="6DAB83A7" w14:textId="77777777" w:rsidR="004A6AE7" w:rsidRPr="00CC6BDA" w:rsidRDefault="004A6AE7" w:rsidP="00DA37B2">
      <w:pPr>
        <w:pStyle w:val="Odstavecseseznamem1"/>
        <w:numPr>
          <w:ilvl w:val="1"/>
          <w:numId w:val="1"/>
        </w:numPr>
        <w:tabs>
          <w:tab w:val="clear" w:pos="1021"/>
          <w:tab w:val="num" w:pos="567"/>
        </w:tabs>
        <w:jc w:val="both"/>
        <w:rPr>
          <w:rFonts w:ascii="Open Sans" w:hAnsi="Open Sans" w:cs="Open Sans"/>
          <w:b/>
          <w:bCs/>
          <w:sz w:val="20"/>
          <w:szCs w:val="20"/>
          <w:u w:val="single"/>
        </w:rPr>
      </w:pPr>
      <w:r w:rsidRPr="00CC6BDA">
        <w:rPr>
          <w:rFonts w:ascii="Open Sans" w:hAnsi="Open Sans" w:cs="Open Sans"/>
          <w:sz w:val="20"/>
          <w:szCs w:val="20"/>
        </w:rPr>
        <w:t>Smluvní strany prohlašují, že Smlouvu před jejím podepsáním přečetly, jejímu obsahu rozumí a s jejím obsahem souhlasí. Na důkaz svého souhlasu připojují obě Smluvní strany své podpisy.</w:t>
      </w:r>
    </w:p>
    <w:p w14:paraId="67E698D9" w14:textId="77777777" w:rsidR="004A6AE7" w:rsidRDefault="004A6AE7" w:rsidP="004A6AE7">
      <w:pPr>
        <w:pStyle w:val="Nadpis7"/>
        <w:spacing w:before="0"/>
        <w:rPr>
          <w:rFonts w:ascii="Open Sans" w:hAnsi="Open Sans" w:cs="Open Sans"/>
        </w:rPr>
      </w:pPr>
    </w:p>
    <w:p w14:paraId="60549A74" w14:textId="77777777" w:rsidR="004A6AE7" w:rsidRPr="009169D6" w:rsidRDefault="004A6AE7" w:rsidP="004A6AE7">
      <w:pPr>
        <w:sectPr w:rsidR="004A6AE7" w:rsidRPr="009169D6" w:rsidSect="00C97D96">
          <w:headerReference w:type="default" r:id="rId14"/>
          <w:footerReference w:type="even" r:id="rId15"/>
          <w:footerReference w:type="default" r:id="rId16"/>
          <w:headerReference w:type="first" r:id="rId17"/>
          <w:footerReference w:type="first" r:id="rId18"/>
          <w:type w:val="continuous"/>
          <w:pgSz w:w="11906" w:h="16838"/>
          <w:pgMar w:top="1843" w:right="1417" w:bottom="1843" w:left="1417" w:header="708" w:footer="708" w:gutter="0"/>
          <w:cols w:space="708"/>
          <w:titlePg/>
          <w:docGrid w:linePitch="360"/>
        </w:sectPr>
      </w:pPr>
    </w:p>
    <w:p w14:paraId="1911E5BC" w14:textId="06CE95C7" w:rsidR="00F43EF1" w:rsidRPr="00371901" w:rsidRDefault="00F43EF1" w:rsidP="00F43EF1">
      <w:pPr>
        <w:spacing w:before="0" w:after="0"/>
        <w:rPr>
          <w:rFonts w:ascii="Open Sans" w:hAnsi="Open Sans" w:cs="Open Sans"/>
          <w:sz w:val="20"/>
          <w:szCs w:val="20"/>
        </w:rPr>
      </w:pPr>
      <w:r w:rsidRPr="00371901">
        <w:rPr>
          <w:rFonts w:ascii="Open Sans" w:hAnsi="Open Sans" w:cs="Open Sans"/>
          <w:sz w:val="20"/>
          <w:szCs w:val="20"/>
        </w:rPr>
        <w:t>Za: Fyzikální ústav AV ČR, v. v. i.</w:t>
      </w:r>
    </w:p>
    <w:p w14:paraId="5EA71365" w14:textId="77777777" w:rsidR="00F43EF1" w:rsidRPr="00371901" w:rsidRDefault="00F43EF1" w:rsidP="00F43EF1">
      <w:pPr>
        <w:spacing w:before="0" w:after="0"/>
        <w:rPr>
          <w:rFonts w:ascii="Open Sans" w:hAnsi="Open Sans" w:cs="Open Sans"/>
          <w:sz w:val="20"/>
          <w:szCs w:val="20"/>
        </w:rPr>
      </w:pPr>
    </w:p>
    <w:p w14:paraId="4A9FE913" w14:textId="77777777" w:rsidR="00F43EF1" w:rsidRDefault="00F43EF1" w:rsidP="00F43EF1">
      <w:pPr>
        <w:spacing w:before="0" w:after="0"/>
        <w:rPr>
          <w:rFonts w:ascii="Open Sans" w:hAnsi="Open Sans" w:cs="Open Sans"/>
          <w:sz w:val="20"/>
          <w:szCs w:val="20"/>
        </w:rPr>
      </w:pPr>
    </w:p>
    <w:p w14:paraId="0218E865" w14:textId="77777777" w:rsidR="00F00D2E" w:rsidRDefault="00F00D2E" w:rsidP="00F43EF1">
      <w:pPr>
        <w:spacing w:before="0" w:after="0"/>
        <w:rPr>
          <w:rFonts w:ascii="Open Sans" w:hAnsi="Open Sans" w:cs="Open Sans"/>
          <w:sz w:val="20"/>
          <w:szCs w:val="20"/>
        </w:rPr>
      </w:pPr>
    </w:p>
    <w:p w14:paraId="5FE39F8D" w14:textId="77777777" w:rsidR="005123CA" w:rsidRDefault="005123CA" w:rsidP="00F43EF1">
      <w:pPr>
        <w:spacing w:before="0" w:after="0"/>
        <w:rPr>
          <w:rFonts w:ascii="Open Sans" w:hAnsi="Open Sans" w:cs="Open Sans"/>
          <w:sz w:val="20"/>
          <w:szCs w:val="20"/>
        </w:rPr>
      </w:pPr>
    </w:p>
    <w:p w14:paraId="12361C57" w14:textId="47868C4E" w:rsidR="00F43EF1" w:rsidRPr="00371901" w:rsidRDefault="00F43EF1" w:rsidP="00F43EF1">
      <w:pPr>
        <w:spacing w:before="0" w:after="0"/>
        <w:rPr>
          <w:rFonts w:ascii="Open Sans" w:hAnsi="Open Sans" w:cs="Open Sans"/>
          <w:sz w:val="20"/>
          <w:szCs w:val="20"/>
        </w:rPr>
      </w:pPr>
      <w:r w:rsidRPr="00371901">
        <w:rPr>
          <w:rFonts w:ascii="Open Sans" w:hAnsi="Open Sans" w:cs="Open Sans"/>
          <w:sz w:val="20"/>
          <w:szCs w:val="20"/>
        </w:rPr>
        <w:t>__________________________</w:t>
      </w:r>
    </w:p>
    <w:p w14:paraId="40E9E9E8" w14:textId="2A40E41A" w:rsidR="00F43EF1" w:rsidRPr="00355C09" w:rsidRDefault="00F43EF1" w:rsidP="00F2391D">
      <w:pPr>
        <w:tabs>
          <w:tab w:val="left" w:pos="993"/>
        </w:tabs>
        <w:spacing w:before="0" w:after="0"/>
        <w:rPr>
          <w:rFonts w:ascii="Open Sans" w:hAnsi="Open Sans" w:cs="Open Sans"/>
          <w:sz w:val="20"/>
          <w:szCs w:val="20"/>
        </w:rPr>
      </w:pPr>
      <w:r w:rsidRPr="00371901">
        <w:rPr>
          <w:rFonts w:ascii="Open Sans" w:hAnsi="Open Sans" w:cs="Open Sans"/>
          <w:sz w:val="20"/>
          <w:szCs w:val="20"/>
        </w:rPr>
        <w:t>Jméno:</w:t>
      </w:r>
      <w:r w:rsidRPr="00371901">
        <w:rPr>
          <w:rFonts w:ascii="Open Sans" w:hAnsi="Open Sans" w:cs="Open Sans"/>
          <w:sz w:val="20"/>
          <w:szCs w:val="20"/>
        </w:rPr>
        <w:tab/>
        <w:t>RNDr. Michael Prouza, Ph.D.</w:t>
      </w:r>
    </w:p>
    <w:p w14:paraId="606208E2" w14:textId="77777777" w:rsidR="004A6AE7" w:rsidRPr="00371901" w:rsidRDefault="00F43EF1" w:rsidP="00BB4D04">
      <w:pPr>
        <w:tabs>
          <w:tab w:val="left" w:pos="993"/>
        </w:tabs>
        <w:spacing w:before="0" w:after="0"/>
        <w:rPr>
          <w:rFonts w:ascii="Open Sans" w:hAnsi="Open Sans" w:cs="Open Sans"/>
          <w:sz w:val="20"/>
          <w:szCs w:val="20"/>
        </w:rPr>
      </w:pPr>
      <w:r w:rsidRPr="00371901">
        <w:rPr>
          <w:rFonts w:ascii="Open Sans" w:hAnsi="Open Sans" w:cs="Open Sans"/>
          <w:sz w:val="20"/>
          <w:szCs w:val="20"/>
        </w:rPr>
        <w:t>Funkce:</w:t>
      </w:r>
      <w:r w:rsidRPr="00371901">
        <w:rPr>
          <w:rFonts w:ascii="Open Sans" w:hAnsi="Open Sans" w:cs="Open Sans"/>
          <w:sz w:val="20"/>
          <w:szCs w:val="20"/>
        </w:rPr>
        <w:tab/>
        <w:t>ředitel</w:t>
      </w:r>
    </w:p>
    <w:p w14:paraId="2BFBB4D9" w14:textId="77777777" w:rsidR="004A6AE7" w:rsidRDefault="004A6AE7" w:rsidP="00BB4D04">
      <w:pPr>
        <w:spacing w:before="0" w:after="0"/>
        <w:rPr>
          <w:rFonts w:ascii="Open Sans" w:hAnsi="Open Sans" w:cs="Open Sans"/>
          <w:sz w:val="20"/>
          <w:szCs w:val="20"/>
        </w:rPr>
      </w:pPr>
    </w:p>
    <w:p w14:paraId="5C067597" w14:textId="77777777" w:rsidR="004A6AE7" w:rsidRPr="00371901" w:rsidRDefault="004A6AE7" w:rsidP="00BB4D04">
      <w:pPr>
        <w:spacing w:before="0" w:after="0"/>
        <w:rPr>
          <w:rFonts w:ascii="Open Sans" w:hAnsi="Open Sans" w:cs="Open Sans"/>
          <w:sz w:val="20"/>
          <w:szCs w:val="20"/>
        </w:rPr>
      </w:pPr>
      <w:r w:rsidRPr="00371901">
        <w:rPr>
          <w:rFonts w:ascii="Open Sans" w:hAnsi="Open Sans" w:cs="Open Sans"/>
          <w:sz w:val="20"/>
          <w:szCs w:val="20"/>
        </w:rPr>
        <w:t xml:space="preserve">Za: </w:t>
      </w:r>
      <w:r w:rsidRPr="00371901">
        <w:rPr>
          <w:rFonts w:ascii="Open Sans" w:hAnsi="Open Sans" w:cs="Open Sans"/>
          <w:sz w:val="20"/>
          <w:szCs w:val="20"/>
          <w:highlight w:val="yellow"/>
        </w:rPr>
        <w:t>_____________________________</w:t>
      </w:r>
    </w:p>
    <w:p w14:paraId="7EDA0BE0" w14:textId="77777777" w:rsidR="004A6AE7" w:rsidRDefault="004A6AE7" w:rsidP="00BB4D04">
      <w:pPr>
        <w:spacing w:before="0" w:after="0"/>
        <w:rPr>
          <w:rFonts w:ascii="Open Sans" w:hAnsi="Open Sans" w:cs="Open Sans"/>
          <w:sz w:val="20"/>
          <w:szCs w:val="20"/>
        </w:rPr>
      </w:pPr>
    </w:p>
    <w:p w14:paraId="0E069168" w14:textId="77777777" w:rsidR="004A6AE7" w:rsidRDefault="004A6AE7" w:rsidP="00BB4D04">
      <w:pPr>
        <w:spacing w:before="0" w:after="0"/>
        <w:rPr>
          <w:rFonts w:ascii="Open Sans" w:hAnsi="Open Sans" w:cs="Open Sans"/>
          <w:sz w:val="20"/>
          <w:szCs w:val="20"/>
        </w:rPr>
      </w:pPr>
    </w:p>
    <w:p w14:paraId="7D676812" w14:textId="77777777" w:rsidR="005123CA" w:rsidRDefault="005123CA" w:rsidP="00BB4D04">
      <w:pPr>
        <w:spacing w:before="0" w:after="0"/>
        <w:rPr>
          <w:rFonts w:ascii="Open Sans" w:hAnsi="Open Sans" w:cs="Open Sans"/>
          <w:sz w:val="20"/>
          <w:szCs w:val="20"/>
        </w:rPr>
      </w:pPr>
    </w:p>
    <w:p w14:paraId="2816D5CF" w14:textId="77777777" w:rsidR="005123CA" w:rsidRDefault="005123CA" w:rsidP="00BB4D04">
      <w:pPr>
        <w:spacing w:before="0" w:after="0"/>
        <w:rPr>
          <w:rFonts w:ascii="Open Sans" w:hAnsi="Open Sans" w:cs="Open Sans"/>
          <w:sz w:val="20"/>
          <w:szCs w:val="20"/>
        </w:rPr>
      </w:pPr>
    </w:p>
    <w:p w14:paraId="5811F480" w14:textId="77777777" w:rsidR="004A6AE7" w:rsidRPr="00371901" w:rsidRDefault="004A6AE7" w:rsidP="00BB4D04">
      <w:pPr>
        <w:spacing w:before="0" w:after="0"/>
        <w:rPr>
          <w:rFonts w:ascii="Open Sans" w:hAnsi="Open Sans" w:cs="Open Sans"/>
          <w:sz w:val="20"/>
          <w:szCs w:val="20"/>
        </w:rPr>
      </w:pPr>
      <w:r w:rsidRPr="00371901">
        <w:rPr>
          <w:rFonts w:ascii="Open Sans" w:hAnsi="Open Sans" w:cs="Open Sans"/>
          <w:sz w:val="20"/>
          <w:szCs w:val="20"/>
        </w:rPr>
        <w:t>________________________</w:t>
      </w:r>
    </w:p>
    <w:p w14:paraId="43DDC4FE" w14:textId="77777777" w:rsidR="004A6AE7" w:rsidRPr="00371901" w:rsidRDefault="004A6AE7" w:rsidP="00BB4D04">
      <w:pPr>
        <w:tabs>
          <w:tab w:val="left" w:pos="993"/>
        </w:tabs>
        <w:spacing w:before="0" w:after="0"/>
        <w:rPr>
          <w:rFonts w:ascii="Open Sans" w:hAnsi="Open Sans" w:cs="Open Sans"/>
          <w:sz w:val="20"/>
          <w:szCs w:val="20"/>
        </w:rPr>
      </w:pPr>
      <w:r w:rsidRPr="00371901">
        <w:rPr>
          <w:rFonts w:ascii="Open Sans" w:hAnsi="Open Sans" w:cs="Open Sans"/>
          <w:sz w:val="20"/>
          <w:szCs w:val="20"/>
        </w:rPr>
        <w:t xml:space="preserve">Jméno: </w:t>
      </w:r>
      <w:r w:rsidRPr="00371901">
        <w:rPr>
          <w:rFonts w:ascii="Open Sans" w:hAnsi="Open Sans" w:cs="Open Sans"/>
          <w:sz w:val="20"/>
          <w:szCs w:val="20"/>
        </w:rPr>
        <w:tab/>
      </w:r>
      <w:r w:rsidRPr="00371901">
        <w:rPr>
          <w:rFonts w:ascii="Open Sans" w:hAnsi="Open Sans" w:cs="Open Sans"/>
          <w:sz w:val="20"/>
          <w:szCs w:val="20"/>
          <w:highlight w:val="yellow"/>
        </w:rPr>
        <w:t>_____________</w:t>
      </w:r>
    </w:p>
    <w:p w14:paraId="7BE40D4E" w14:textId="591E1348" w:rsidR="00730B50" w:rsidRPr="00544F29" w:rsidRDefault="008356B4" w:rsidP="00021B56">
      <w:pPr>
        <w:tabs>
          <w:tab w:val="left" w:pos="993"/>
        </w:tabs>
        <w:spacing w:before="0" w:after="0"/>
        <w:rPr>
          <w:rFonts w:ascii="Open Sans" w:hAnsi="Open Sans"/>
          <w:sz w:val="20"/>
        </w:rPr>
      </w:pPr>
      <w:r w:rsidRPr="00371901">
        <w:rPr>
          <w:rFonts w:ascii="Open Sans" w:hAnsi="Open Sans" w:cs="Open Sans"/>
          <w:sz w:val="20"/>
          <w:szCs w:val="20"/>
        </w:rPr>
        <w:t>Funkce:</w:t>
      </w:r>
      <w:r w:rsidR="004A6AE7" w:rsidRPr="00371901">
        <w:rPr>
          <w:rFonts w:ascii="Open Sans" w:hAnsi="Open Sans" w:cs="Open Sans"/>
          <w:sz w:val="20"/>
          <w:szCs w:val="20"/>
        </w:rPr>
        <w:t xml:space="preserve"> </w:t>
      </w:r>
      <w:r w:rsidR="004A6AE7" w:rsidRPr="00371901">
        <w:rPr>
          <w:rFonts w:ascii="Open Sans" w:hAnsi="Open Sans" w:cs="Open Sans"/>
          <w:sz w:val="20"/>
          <w:szCs w:val="20"/>
        </w:rPr>
        <w:tab/>
      </w:r>
      <w:r w:rsidR="004A6AE7" w:rsidRPr="00371901">
        <w:rPr>
          <w:rFonts w:ascii="Open Sans" w:hAnsi="Open Sans" w:cs="Open Sans"/>
          <w:sz w:val="20"/>
          <w:szCs w:val="20"/>
          <w:highlight w:val="yellow"/>
        </w:rPr>
        <w:t>_____________</w:t>
      </w:r>
      <w:r w:rsidR="004A6AE7" w:rsidRPr="00371901">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r w:rsidR="002B68E8">
        <w:rPr>
          <w:rFonts w:ascii="Open Sans" w:hAnsi="Open Sans" w:cs="Open Sans"/>
          <w:snapToGrid w:val="0"/>
          <w:color w:val="FF0000"/>
          <w:sz w:val="20"/>
          <w:szCs w:val="20"/>
        </w:rPr>
        <w:t>)</w:t>
      </w:r>
    </w:p>
    <w:p w14:paraId="1BB9CB21" w14:textId="77777777" w:rsidR="004A6AE7" w:rsidRPr="00371901" w:rsidRDefault="004A6AE7" w:rsidP="00BB4D04">
      <w:pPr>
        <w:spacing w:before="0" w:after="0"/>
        <w:rPr>
          <w:rFonts w:ascii="Open Sans" w:hAnsi="Open Sans" w:cs="Open Sans"/>
          <w:b/>
        </w:rPr>
        <w:sectPr w:rsidR="004A6AE7" w:rsidRPr="00371901" w:rsidSect="00C97D96">
          <w:type w:val="continuous"/>
          <w:pgSz w:w="11906" w:h="16838"/>
          <w:pgMar w:top="1560" w:right="1417" w:bottom="1417" w:left="1417" w:header="708" w:footer="708" w:gutter="0"/>
          <w:cols w:num="2" w:space="708"/>
          <w:titlePg/>
          <w:docGrid w:linePitch="360"/>
        </w:sectPr>
      </w:pPr>
    </w:p>
    <w:p w14:paraId="41B261C4" w14:textId="77777777" w:rsidR="004A6AE7" w:rsidRDefault="004A6AE7" w:rsidP="00BB4D04">
      <w:pPr>
        <w:spacing w:before="0" w:after="0"/>
        <w:rPr>
          <w:rFonts w:ascii="Open Sans" w:hAnsi="Open Sans" w:cs="Open Sans"/>
          <w:b/>
          <w:sz w:val="20"/>
          <w:szCs w:val="20"/>
        </w:rPr>
      </w:pPr>
      <w:r>
        <w:rPr>
          <w:rFonts w:ascii="Open Sans" w:hAnsi="Open Sans" w:cs="Open Sans"/>
          <w:b/>
          <w:sz w:val="20"/>
          <w:szCs w:val="20"/>
        </w:rPr>
        <w:br w:type="page"/>
      </w:r>
    </w:p>
    <w:p w14:paraId="4B9F9797" w14:textId="735D7F8E" w:rsidR="004A6AE7" w:rsidRPr="00371901" w:rsidRDefault="004A6AE7" w:rsidP="00A04C1A">
      <w:pPr>
        <w:tabs>
          <w:tab w:val="left" w:pos="4200"/>
        </w:tabs>
        <w:spacing w:before="0" w:after="0"/>
        <w:outlineLvl w:val="0"/>
        <w:rPr>
          <w:rFonts w:ascii="Open Sans" w:hAnsi="Open Sans" w:cs="Open Sans"/>
          <w:b/>
          <w:sz w:val="20"/>
          <w:szCs w:val="20"/>
        </w:rPr>
      </w:pPr>
      <w:r w:rsidRPr="00371901">
        <w:rPr>
          <w:rFonts w:ascii="Open Sans" w:hAnsi="Open Sans" w:cs="Open Sans"/>
          <w:b/>
          <w:sz w:val="20"/>
          <w:szCs w:val="20"/>
        </w:rPr>
        <w:lastRenderedPageBreak/>
        <w:t>Příloha č. 1 – Technick</w:t>
      </w:r>
      <w:r>
        <w:rPr>
          <w:rFonts w:ascii="Open Sans" w:hAnsi="Open Sans" w:cs="Open Sans"/>
          <w:b/>
          <w:sz w:val="20"/>
          <w:szCs w:val="20"/>
        </w:rPr>
        <w:t>á</w:t>
      </w:r>
      <w:r w:rsidRPr="00371901">
        <w:rPr>
          <w:rFonts w:ascii="Open Sans" w:hAnsi="Open Sans" w:cs="Open Sans"/>
          <w:b/>
          <w:sz w:val="20"/>
          <w:szCs w:val="20"/>
        </w:rPr>
        <w:t xml:space="preserve"> specifikace </w:t>
      </w:r>
    </w:p>
    <w:p w14:paraId="44875DB6" w14:textId="77777777" w:rsidR="004A6AE7" w:rsidRDefault="004A6AE7" w:rsidP="00A04C1A">
      <w:pPr>
        <w:spacing w:before="0" w:after="0"/>
        <w:rPr>
          <w:rFonts w:ascii="Open Sans" w:hAnsi="Open Sans" w:cs="Open Sans"/>
          <w:sz w:val="20"/>
          <w:szCs w:val="20"/>
        </w:rPr>
      </w:pPr>
    </w:p>
    <w:p w14:paraId="1822F180" w14:textId="1D1D45D6" w:rsidR="004A6AE7" w:rsidRDefault="00C2412A" w:rsidP="00A04C1A">
      <w:pPr>
        <w:spacing w:before="0" w:after="0"/>
        <w:rPr>
          <w:rFonts w:ascii="Open Sans" w:hAnsi="Open Sans" w:cs="Open Sans"/>
          <w:sz w:val="20"/>
          <w:szCs w:val="20"/>
        </w:rPr>
      </w:pPr>
      <w:r>
        <w:rPr>
          <w:rFonts w:ascii="Open Sans" w:hAnsi="Open Sans" w:cs="Open Sans"/>
          <w:i/>
          <w:iCs/>
          <w:sz w:val="20"/>
          <w:szCs w:val="20"/>
        </w:rPr>
        <w:t>Z</w:t>
      </w:r>
      <w:r w:rsidR="00AC6042" w:rsidRPr="009D1BDE">
        <w:rPr>
          <w:rFonts w:ascii="Open Sans" w:hAnsi="Open Sans" w:cs="Open Sans"/>
          <w:i/>
          <w:iCs/>
          <w:sz w:val="20"/>
          <w:szCs w:val="20"/>
        </w:rPr>
        <w:t xml:space="preserve"> důvodu jednoznačnosti požadavků jsou jednotlivé body specifikace uvedeny v angličtině, jež je jazykem v oboru dominantně používaným</w:t>
      </w:r>
      <w:r w:rsidR="00AC6042" w:rsidRPr="00F61F9F">
        <w:rPr>
          <w:rFonts w:ascii="Open Sans" w:hAnsi="Open Sans" w:cs="Open Sans"/>
          <w:sz w:val="20"/>
          <w:szCs w:val="20"/>
        </w:rPr>
        <w:t>.</w:t>
      </w:r>
    </w:p>
    <w:p w14:paraId="45DD0F5E" w14:textId="77777777" w:rsidR="00C660BC" w:rsidRDefault="00C660BC" w:rsidP="00A04C1A">
      <w:pPr>
        <w:spacing w:before="0" w:after="0"/>
        <w:rPr>
          <w:rFonts w:ascii="Open Sans" w:hAnsi="Open Sans" w:cs="Open Sans"/>
          <w:sz w:val="20"/>
          <w:szCs w:val="20"/>
        </w:rPr>
      </w:pPr>
    </w:p>
    <w:p w14:paraId="1059E905" w14:textId="3DCFA6FF" w:rsidR="009C6925" w:rsidRDefault="008F161C" w:rsidP="00B22113">
      <w:pPr>
        <w:tabs>
          <w:tab w:val="clear" w:pos="5790"/>
        </w:tabs>
        <w:spacing w:before="0" w:after="160" w:line="259" w:lineRule="auto"/>
        <w:rPr>
          <w:rFonts w:ascii="Open Sans" w:hAnsi="Open Sans" w:cs="Open Sans"/>
          <w:color w:val="FF0000"/>
          <w:sz w:val="20"/>
          <w:szCs w:val="20"/>
        </w:rPr>
      </w:pPr>
      <w:r>
        <w:rPr>
          <w:rFonts w:ascii="Open Sans" w:hAnsi="Open Sans" w:cs="Open Sans"/>
          <w:color w:val="FF0000"/>
          <w:sz w:val="20"/>
          <w:szCs w:val="20"/>
        </w:rPr>
        <w:t>Účastník zadávac</w:t>
      </w:r>
      <w:r w:rsidR="002F7E65">
        <w:rPr>
          <w:rFonts w:ascii="Open Sans" w:hAnsi="Open Sans" w:cs="Open Sans"/>
          <w:color w:val="FF0000"/>
          <w:sz w:val="20"/>
          <w:szCs w:val="20"/>
        </w:rPr>
        <w:t>ího řízení</w:t>
      </w:r>
      <w:r w:rsidRPr="008F161C">
        <w:rPr>
          <w:rFonts w:ascii="Open Sans" w:hAnsi="Open Sans" w:cs="Open Sans"/>
          <w:color w:val="FF0000"/>
          <w:sz w:val="20"/>
          <w:szCs w:val="20"/>
        </w:rPr>
        <w:t xml:space="preserve"> vyplní všechna modrá pole v následující tabulce</w:t>
      </w:r>
      <w:r w:rsidR="002F7E65">
        <w:rPr>
          <w:rFonts w:ascii="Open Sans" w:hAnsi="Open Sans" w:cs="Open Sans"/>
          <w:color w:val="FF0000"/>
          <w:sz w:val="20"/>
          <w:szCs w:val="20"/>
        </w:rPr>
        <w:t xml:space="preserve"> s</w:t>
      </w:r>
      <w:r w:rsidRPr="008F161C">
        <w:rPr>
          <w:rFonts w:ascii="Open Sans" w:hAnsi="Open Sans" w:cs="Open Sans"/>
          <w:color w:val="FF0000"/>
          <w:sz w:val="20"/>
          <w:szCs w:val="20"/>
        </w:rPr>
        <w:t xml:space="preserve"> technický</w:t>
      </w:r>
      <w:r w:rsidR="002F7E65">
        <w:rPr>
          <w:rFonts w:ascii="Open Sans" w:hAnsi="Open Sans" w:cs="Open Sans"/>
          <w:color w:val="FF0000"/>
          <w:sz w:val="20"/>
          <w:szCs w:val="20"/>
        </w:rPr>
        <w:t>mi</w:t>
      </w:r>
      <w:r w:rsidRPr="008F161C">
        <w:rPr>
          <w:rFonts w:ascii="Open Sans" w:hAnsi="Open Sans" w:cs="Open Sans"/>
          <w:color w:val="FF0000"/>
          <w:sz w:val="20"/>
          <w:szCs w:val="20"/>
        </w:rPr>
        <w:t xml:space="preserve"> specifikac</w:t>
      </w:r>
      <w:r w:rsidR="002F7E65">
        <w:rPr>
          <w:rFonts w:ascii="Open Sans" w:hAnsi="Open Sans" w:cs="Open Sans"/>
          <w:color w:val="FF0000"/>
          <w:sz w:val="20"/>
          <w:szCs w:val="20"/>
        </w:rPr>
        <w:t>e</w:t>
      </w:r>
      <w:r w:rsidR="009B19A1">
        <w:rPr>
          <w:rFonts w:ascii="Open Sans" w:hAnsi="Open Sans" w:cs="Open Sans"/>
          <w:color w:val="FF0000"/>
          <w:sz w:val="20"/>
          <w:szCs w:val="20"/>
        </w:rPr>
        <w:t>mi</w:t>
      </w:r>
      <w:r w:rsidRPr="008F161C">
        <w:rPr>
          <w:rFonts w:ascii="Open Sans" w:hAnsi="Open Sans" w:cs="Open Sans"/>
          <w:color w:val="FF0000"/>
          <w:sz w:val="20"/>
          <w:szCs w:val="20"/>
        </w:rPr>
        <w:t>. Modrá pole ve sloupci "Splňuje ANO/NE"</w:t>
      </w:r>
      <w:r w:rsidR="0064099F">
        <w:rPr>
          <w:rFonts w:ascii="Open Sans" w:hAnsi="Open Sans" w:cs="Open Sans"/>
          <w:color w:val="FF0000"/>
          <w:sz w:val="20"/>
          <w:szCs w:val="20"/>
        </w:rPr>
        <w:t xml:space="preserve"> (</w:t>
      </w:r>
      <w:r w:rsidR="00B22113" w:rsidRPr="008F161C">
        <w:rPr>
          <w:rFonts w:ascii="Open Sans" w:hAnsi="Open Sans" w:cs="Open Sans"/>
          <w:color w:val="FF0000"/>
          <w:sz w:val="20"/>
          <w:szCs w:val="20"/>
        </w:rPr>
        <w:t>"</w:t>
      </w:r>
      <w:proofErr w:type="spellStart"/>
      <w:r w:rsidR="00B22113" w:rsidRPr="00B22113">
        <w:rPr>
          <w:rFonts w:ascii="Open Sans" w:hAnsi="Open Sans" w:cs="Open Sans"/>
          <w:color w:val="FF0000"/>
          <w:sz w:val="20"/>
          <w:szCs w:val="20"/>
        </w:rPr>
        <w:t>Complies</w:t>
      </w:r>
      <w:proofErr w:type="spellEnd"/>
      <w:r w:rsidR="00B22113">
        <w:rPr>
          <w:rFonts w:ascii="Open Sans" w:hAnsi="Open Sans" w:cs="Open Sans"/>
          <w:color w:val="FF0000"/>
          <w:sz w:val="20"/>
          <w:szCs w:val="20"/>
        </w:rPr>
        <w:t xml:space="preserve"> </w:t>
      </w:r>
      <w:r w:rsidR="00B22113" w:rsidRPr="00B22113">
        <w:rPr>
          <w:rFonts w:ascii="Open Sans" w:hAnsi="Open Sans" w:cs="Open Sans"/>
          <w:color w:val="FF0000"/>
          <w:sz w:val="20"/>
          <w:szCs w:val="20"/>
        </w:rPr>
        <w:t>YES/NO</w:t>
      </w:r>
      <w:r w:rsidR="00B22113" w:rsidRPr="008F161C">
        <w:rPr>
          <w:rFonts w:ascii="Open Sans" w:hAnsi="Open Sans" w:cs="Open Sans"/>
          <w:color w:val="FF0000"/>
          <w:sz w:val="20"/>
          <w:szCs w:val="20"/>
        </w:rPr>
        <w:t>"</w:t>
      </w:r>
      <w:r w:rsidR="00B22113">
        <w:rPr>
          <w:rFonts w:ascii="Open Sans" w:hAnsi="Open Sans" w:cs="Open Sans"/>
          <w:color w:val="FF0000"/>
          <w:sz w:val="20"/>
          <w:szCs w:val="20"/>
        </w:rPr>
        <w:t>)</w:t>
      </w:r>
      <w:r w:rsidRPr="008F161C">
        <w:rPr>
          <w:rFonts w:ascii="Open Sans" w:hAnsi="Open Sans" w:cs="Open Sans"/>
          <w:color w:val="FF0000"/>
          <w:sz w:val="20"/>
          <w:szCs w:val="20"/>
        </w:rPr>
        <w:t xml:space="preserve"> musí být vyplněna buď </w:t>
      </w:r>
      <w:r w:rsidR="009B19A1">
        <w:rPr>
          <w:rFonts w:ascii="Open Sans" w:hAnsi="Open Sans" w:cs="Open Sans"/>
          <w:color w:val="FF0000"/>
          <w:sz w:val="20"/>
          <w:szCs w:val="20"/>
        </w:rPr>
        <w:t>„</w:t>
      </w:r>
      <w:r w:rsidRPr="008F161C">
        <w:rPr>
          <w:rFonts w:ascii="Open Sans" w:hAnsi="Open Sans" w:cs="Open Sans"/>
          <w:color w:val="FF0000"/>
          <w:sz w:val="20"/>
          <w:szCs w:val="20"/>
        </w:rPr>
        <w:t>ANO</w:t>
      </w:r>
      <w:r w:rsidR="009B19A1">
        <w:rPr>
          <w:rFonts w:ascii="Open Sans" w:hAnsi="Open Sans" w:cs="Open Sans"/>
          <w:color w:val="FF0000"/>
          <w:sz w:val="20"/>
          <w:szCs w:val="20"/>
        </w:rPr>
        <w:t>“</w:t>
      </w:r>
      <w:r w:rsidRPr="008F161C">
        <w:rPr>
          <w:rFonts w:ascii="Open Sans" w:hAnsi="Open Sans" w:cs="Open Sans"/>
          <w:color w:val="FF0000"/>
          <w:sz w:val="20"/>
          <w:szCs w:val="20"/>
        </w:rPr>
        <w:t xml:space="preserve">, nebo </w:t>
      </w:r>
      <w:r w:rsidR="009B19A1">
        <w:rPr>
          <w:rFonts w:ascii="Open Sans" w:hAnsi="Open Sans" w:cs="Open Sans"/>
          <w:color w:val="FF0000"/>
          <w:sz w:val="20"/>
          <w:szCs w:val="20"/>
        </w:rPr>
        <w:t>„</w:t>
      </w:r>
      <w:r w:rsidRPr="008F161C">
        <w:rPr>
          <w:rFonts w:ascii="Open Sans" w:hAnsi="Open Sans" w:cs="Open Sans"/>
          <w:color w:val="FF0000"/>
          <w:sz w:val="20"/>
          <w:szCs w:val="20"/>
        </w:rPr>
        <w:t>NE</w:t>
      </w:r>
      <w:r w:rsidR="009B19A1">
        <w:rPr>
          <w:rFonts w:ascii="Open Sans" w:hAnsi="Open Sans" w:cs="Open Sans"/>
          <w:color w:val="FF0000"/>
          <w:sz w:val="20"/>
          <w:szCs w:val="20"/>
        </w:rPr>
        <w:t>“</w:t>
      </w:r>
      <w:r w:rsidRPr="008F161C">
        <w:rPr>
          <w:rFonts w:ascii="Open Sans" w:hAnsi="Open Sans" w:cs="Open Sans"/>
          <w:color w:val="FF0000"/>
          <w:sz w:val="20"/>
          <w:szCs w:val="20"/>
        </w:rPr>
        <w:t xml:space="preserve">. </w:t>
      </w:r>
      <w:r w:rsidR="00DD586A">
        <w:rPr>
          <w:rFonts w:ascii="Open Sans" w:hAnsi="Open Sans" w:cs="Open Sans"/>
          <w:color w:val="FF0000"/>
          <w:sz w:val="20"/>
          <w:szCs w:val="20"/>
        </w:rPr>
        <w:t>Do m</w:t>
      </w:r>
      <w:r w:rsidRPr="008F161C">
        <w:rPr>
          <w:rFonts w:ascii="Open Sans" w:hAnsi="Open Sans" w:cs="Open Sans"/>
          <w:color w:val="FF0000"/>
          <w:sz w:val="20"/>
          <w:szCs w:val="20"/>
        </w:rPr>
        <w:t>odr</w:t>
      </w:r>
      <w:r w:rsidR="00DD586A">
        <w:rPr>
          <w:rFonts w:ascii="Open Sans" w:hAnsi="Open Sans" w:cs="Open Sans"/>
          <w:color w:val="FF0000"/>
          <w:sz w:val="20"/>
          <w:szCs w:val="20"/>
        </w:rPr>
        <w:t>ých</w:t>
      </w:r>
      <w:r w:rsidRPr="008F161C">
        <w:rPr>
          <w:rFonts w:ascii="Open Sans" w:hAnsi="Open Sans" w:cs="Open Sans"/>
          <w:color w:val="FF0000"/>
          <w:sz w:val="20"/>
          <w:szCs w:val="20"/>
        </w:rPr>
        <w:t xml:space="preserve"> pol</w:t>
      </w:r>
      <w:r w:rsidR="00DD586A">
        <w:rPr>
          <w:rFonts w:ascii="Open Sans" w:hAnsi="Open Sans" w:cs="Open Sans"/>
          <w:color w:val="FF0000"/>
          <w:sz w:val="20"/>
          <w:szCs w:val="20"/>
        </w:rPr>
        <w:t>í</w:t>
      </w:r>
      <w:r w:rsidRPr="008F161C">
        <w:rPr>
          <w:rFonts w:ascii="Open Sans" w:hAnsi="Open Sans" w:cs="Open Sans"/>
          <w:color w:val="FF0000"/>
          <w:sz w:val="20"/>
          <w:szCs w:val="20"/>
        </w:rPr>
        <w:t xml:space="preserve"> ve sloupci "N" vyplní</w:t>
      </w:r>
      <w:r w:rsidR="00DD586A">
        <w:rPr>
          <w:rFonts w:ascii="Open Sans" w:hAnsi="Open Sans" w:cs="Open Sans"/>
          <w:color w:val="FF0000"/>
          <w:sz w:val="20"/>
          <w:szCs w:val="20"/>
        </w:rPr>
        <w:t xml:space="preserve"> účastník zadávacího řízení</w:t>
      </w:r>
      <w:r w:rsidRPr="008F161C">
        <w:rPr>
          <w:rFonts w:ascii="Open Sans" w:hAnsi="Open Sans" w:cs="Open Sans"/>
          <w:color w:val="FF0000"/>
          <w:sz w:val="20"/>
          <w:szCs w:val="20"/>
        </w:rPr>
        <w:t xml:space="preserve"> hodnot</w:t>
      </w:r>
      <w:r w:rsidR="00DD586A">
        <w:rPr>
          <w:rFonts w:ascii="Open Sans" w:hAnsi="Open Sans" w:cs="Open Sans"/>
          <w:color w:val="FF0000"/>
          <w:sz w:val="20"/>
          <w:szCs w:val="20"/>
        </w:rPr>
        <w:t>u</w:t>
      </w:r>
      <w:r w:rsidRPr="008F161C">
        <w:rPr>
          <w:rFonts w:ascii="Open Sans" w:hAnsi="Open Sans" w:cs="Open Sans"/>
          <w:color w:val="FF0000"/>
          <w:sz w:val="20"/>
          <w:szCs w:val="20"/>
        </w:rPr>
        <w:t xml:space="preserve"> parametru</w:t>
      </w:r>
      <w:r w:rsidR="001C5EF5">
        <w:rPr>
          <w:rFonts w:ascii="Open Sans" w:hAnsi="Open Sans" w:cs="Open Sans"/>
          <w:color w:val="FF0000"/>
          <w:sz w:val="20"/>
          <w:szCs w:val="20"/>
        </w:rPr>
        <w:t xml:space="preserve"> s tím</w:t>
      </w:r>
      <w:r w:rsidRPr="008F161C">
        <w:rPr>
          <w:rFonts w:ascii="Open Sans" w:hAnsi="Open Sans" w:cs="Open Sans"/>
          <w:color w:val="FF0000"/>
          <w:sz w:val="20"/>
          <w:szCs w:val="20"/>
        </w:rPr>
        <w:t xml:space="preserve">, že </w:t>
      </w:r>
      <w:r w:rsidR="00645216">
        <w:rPr>
          <w:rFonts w:ascii="Open Sans" w:hAnsi="Open Sans" w:cs="Open Sans"/>
          <w:color w:val="FF0000"/>
          <w:sz w:val="20"/>
          <w:szCs w:val="20"/>
        </w:rPr>
        <w:t>tato</w:t>
      </w:r>
      <w:r w:rsidRPr="008F161C">
        <w:rPr>
          <w:rFonts w:ascii="Open Sans" w:hAnsi="Open Sans" w:cs="Open Sans"/>
          <w:color w:val="FF0000"/>
          <w:sz w:val="20"/>
          <w:szCs w:val="20"/>
        </w:rPr>
        <w:t xml:space="preserve"> se bud</w:t>
      </w:r>
      <w:r w:rsidR="008877BA">
        <w:rPr>
          <w:rFonts w:ascii="Open Sans" w:hAnsi="Open Sans" w:cs="Open Sans"/>
          <w:color w:val="FF0000"/>
          <w:sz w:val="20"/>
          <w:szCs w:val="20"/>
        </w:rPr>
        <w:t>e</w:t>
      </w:r>
      <w:r w:rsidRPr="008F161C">
        <w:rPr>
          <w:rFonts w:ascii="Open Sans" w:hAnsi="Open Sans" w:cs="Open Sans"/>
          <w:color w:val="FF0000"/>
          <w:sz w:val="20"/>
          <w:szCs w:val="20"/>
        </w:rPr>
        <w:t xml:space="preserve"> nacházet v </w:t>
      </w:r>
      <w:r w:rsidR="0064099F">
        <w:rPr>
          <w:rFonts w:ascii="Open Sans" w:hAnsi="Open Sans" w:cs="Open Sans"/>
          <w:color w:val="FF0000"/>
          <w:sz w:val="20"/>
          <w:szCs w:val="20"/>
        </w:rPr>
        <w:t>roz</w:t>
      </w:r>
      <w:r w:rsidRPr="008F161C">
        <w:rPr>
          <w:rFonts w:ascii="Open Sans" w:hAnsi="Open Sans" w:cs="Open Sans"/>
          <w:color w:val="FF0000"/>
          <w:sz w:val="20"/>
          <w:szCs w:val="20"/>
        </w:rPr>
        <w:t>mezí uveden</w:t>
      </w:r>
      <w:r w:rsidR="0064099F">
        <w:rPr>
          <w:rFonts w:ascii="Open Sans" w:hAnsi="Open Sans" w:cs="Open Sans"/>
          <w:color w:val="FF0000"/>
          <w:sz w:val="20"/>
          <w:szCs w:val="20"/>
        </w:rPr>
        <w:t>ém</w:t>
      </w:r>
      <w:r w:rsidRPr="008F161C">
        <w:rPr>
          <w:rFonts w:ascii="Open Sans" w:hAnsi="Open Sans" w:cs="Open Sans"/>
          <w:color w:val="FF0000"/>
          <w:sz w:val="20"/>
          <w:szCs w:val="20"/>
        </w:rPr>
        <w:t xml:space="preserve"> ve sloupci "</w:t>
      </w:r>
      <w:r w:rsidR="00AD2023">
        <w:rPr>
          <w:rFonts w:ascii="Open Sans" w:hAnsi="Open Sans" w:cs="Open Sans"/>
          <w:color w:val="FF0000"/>
          <w:sz w:val="20"/>
          <w:szCs w:val="20"/>
        </w:rPr>
        <w:t>Hodnocený</w:t>
      </w:r>
      <w:r w:rsidRPr="008F161C">
        <w:rPr>
          <w:rFonts w:ascii="Open Sans" w:hAnsi="Open Sans" w:cs="Open Sans"/>
          <w:color w:val="FF0000"/>
          <w:sz w:val="20"/>
          <w:szCs w:val="20"/>
        </w:rPr>
        <w:t xml:space="preserve"> rozsah parametru</w:t>
      </w:r>
      <w:r w:rsidR="00AD2023">
        <w:rPr>
          <w:rFonts w:ascii="Open Sans" w:hAnsi="Open Sans" w:cs="Open Sans"/>
          <w:color w:val="FF0000"/>
          <w:sz w:val="20"/>
          <w:szCs w:val="20"/>
        </w:rPr>
        <w:t xml:space="preserve"> N</w:t>
      </w:r>
      <w:r w:rsidRPr="008F161C">
        <w:rPr>
          <w:rFonts w:ascii="Open Sans" w:hAnsi="Open Sans" w:cs="Open Sans"/>
          <w:color w:val="FF0000"/>
          <w:sz w:val="20"/>
          <w:szCs w:val="20"/>
        </w:rPr>
        <w:t>"</w:t>
      </w:r>
      <w:r w:rsidR="00AD2023">
        <w:rPr>
          <w:rFonts w:ascii="Open Sans" w:hAnsi="Open Sans" w:cs="Open Sans"/>
          <w:color w:val="FF0000"/>
          <w:sz w:val="20"/>
          <w:szCs w:val="20"/>
        </w:rPr>
        <w:t xml:space="preserve"> </w:t>
      </w:r>
      <w:r w:rsidR="0064099F">
        <w:rPr>
          <w:rFonts w:ascii="Open Sans" w:hAnsi="Open Sans" w:cs="Open Sans"/>
          <w:color w:val="FF0000"/>
          <w:sz w:val="20"/>
          <w:szCs w:val="20"/>
        </w:rPr>
        <w:t>(</w:t>
      </w:r>
      <w:r w:rsidR="0064099F" w:rsidRPr="008F161C">
        <w:rPr>
          <w:rFonts w:ascii="Open Sans" w:hAnsi="Open Sans" w:cs="Open Sans"/>
          <w:color w:val="FF0000"/>
          <w:sz w:val="20"/>
          <w:szCs w:val="20"/>
        </w:rPr>
        <w:t>"</w:t>
      </w:r>
      <w:proofErr w:type="spellStart"/>
      <w:r w:rsidR="00AD2023" w:rsidRPr="00AD2023">
        <w:rPr>
          <w:rFonts w:ascii="Open Sans" w:hAnsi="Open Sans" w:cs="Open Sans"/>
          <w:color w:val="FF0000"/>
          <w:sz w:val="20"/>
          <w:szCs w:val="20"/>
        </w:rPr>
        <w:t>Rated</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range</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of</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parameter</w:t>
      </w:r>
      <w:proofErr w:type="spellEnd"/>
      <w:r w:rsidR="00AD2023" w:rsidRPr="00AD2023">
        <w:rPr>
          <w:rFonts w:ascii="Open Sans" w:hAnsi="Open Sans" w:cs="Open Sans"/>
          <w:color w:val="FF0000"/>
          <w:sz w:val="20"/>
          <w:szCs w:val="20"/>
        </w:rPr>
        <w:t xml:space="preserve"> N</w:t>
      </w:r>
      <w:r w:rsidR="0064099F" w:rsidRPr="008F161C">
        <w:rPr>
          <w:rFonts w:ascii="Open Sans" w:hAnsi="Open Sans" w:cs="Open Sans"/>
          <w:color w:val="FF0000"/>
          <w:sz w:val="20"/>
          <w:szCs w:val="20"/>
        </w:rPr>
        <w:t>"</w:t>
      </w:r>
      <w:r w:rsidR="0064099F">
        <w:rPr>
          <w:rFonts w:ascii="Open Sans" w:hAnsi="Open Sans" w:cs="Open Sans"/>
          <w:color w:val="FF0000"/>
          <w:sz w:val="20"/>
          <w:szCs w:val="20"/>
        </w:rPr>
        <w:t>)</w:t>
      </w:r>
      <w:r w:rsidRPr="008F161C">
        <w:rPr>
          <w:rFonts w:ascii="Open Sans" w:hAnsi="Open Sans" w:cs="Open Sans"/>
          <w:color w:val="FF0000"/>
          <w:sz w:val="20"/>
          <w:szCs w:val="20"/>
        </w:rPr>
        <w:t xml:space="preserve">. </w:t>
      </w:r>
      <w:r w:rsidR="00C2412A">
        <w:rPr>
          <w:rFonts w:ascii="Open Sans" w:hAnsi="Open Sans" w:cs="Open Sans"/>
          <w:color w:val="FF0000"/>
          <w:sz w:val="20"/>
          <w:szCs w:val="20"/>
        </w:rPr>
        <w:t>Ú</w:t>
      </w:r>
      <w:r w:rsidR="008877BA">
        <w:rPr>
          <w:rFonts w:ascii="Open Sans" w:hAnsi="Open Sans" w:cs="Open Sans"/>
          <w:color w:val="FF0000"/>
          <w:sz w:val="20"/>
          <w:szCs w:val="20"/>
        </w:rPr>
        <w:t>častník zadávacího řízení</w:t>
      </w:r>
      <w:r w:rsidR="008D1BED">
        <w:rPr>
          <w:rFonts w:ascii="Open Sans" w:hAnsi="Open Sans" w:cs="Open Sans"/>
          <w:color w:val="FF0000"/>
          <w:sz w:val="20"/>
          <w:szCs w:val="20"/>
        </w:rPr>
        <w:t xml:space="preserve"> může</w:t>
      </w:r>
      <w:r w:rsidRPr="008F161C">
        <w:rPr>
          <w:rFonts w:ascii="Open Sans" w:hAnsi="Open Sans" w:cs="Open Sans"/>
          <w:color w:val="FF0000"/>
          <w:sz w:val="20"/>
          <w:szCs w:val="20"/>
        </w:rPr>
        <w:t xml:space="preserve"> pod tabulku dopln</w:t>
      </w:r>
      <w:r w:rsidR="00C2412A">
        <w:rPr>
          <w:rFonts w:ascii="Open Sans" w:hAnsi="Open Sans" w:cs="Open Sans"/>
          <w:color w:val="FF0000"/>
          <w:sz w:val="20"/>
          <w:szCs w:val="20"/>
        </w:rPr>
        <w:t>it</w:t>
      </w:r>
      <w:r w:rsidRPr="008F161C">
        <w:rPr>
          <w:rFonts w:ascii="Open Sans" w:hAnsi="Open Sans" w:cs="Open Sans"/>
          <w:color w:val="FF0000"/>
          <w:sz w:val="20"/>
          <w:szCs w:val="20"/>
        </w:rPr>
        <w:t xml:space="preserve"> vysvětlující poznámk</w:t>
      </w:r>
      <w:r w:rsidR="00C2412A">
        <w:rPr>
          <w:rFonts w:ascii="Open Sans" w:hAnsi="Open Sans" w:cs="Open Sans"/>
          <w:color w:val="FF0000"/>
          <w:sz w:val="20"/>
          <w:szCs w:val="20"/>
        </w:rPr>
        <w:t>y</w:t>
      </w:r>
      <w:r w:rsidRPr="008F161C">
        <w:rPr>
          <w:rFonts w:ascii="Open Sans" w:hAnsi="Open Sans" w:cs="Open Sans"/>
          <w:color w:val="FF0000"/>
          <w:sz w:val="20"/>
          <w:szCs w:val="20"/>
        </w:rPr>
        <w:t xml:space="preserve"> odkazující</w:t>
      </w:r>
      <w:r w:rsidR="00C2412A">
        <w:rPr>
          <w:rFonts w:ascii="Open Sans" w:hAnsi="Open Sans" w:cs="Open Sans"/>
          <w:color w:val="FF0000"/>
          <w:sz w:val="20"/>
          <w:szCs w:val="20"/>
        </w:rPr>
        <w:t xml:space="preserve"> vždy</w:t>
      </w:r>
      <w:r w:rsidRPr="008F161C">
        <w:rPr>
          <w:rFonts w:ascii="Open Sans" w:hAnsi="Open Sans" w:cs="Open Sans"/>
          <w:color w:val="FF0000"/>
          <w:sz w:val="20"/>
          <w:szCs w:val="20"/>
        </w:rPr>
        <w:t xml:space="preserve"> na referenční číslo položky z posledního sloupce.</w:t>
      </w:r>
    </w:p>
    <w:tbl>
      <w:tblPr>
        <w:tblpPr w:leftFromText="141" w:rightFromText="141" w:vertAnchor="text" w:horzAnchor="margin" w:tblpX="-5" w:tblpY="602"/>
        <w:tblOverlap w:val="never"/>
        <w:tblW w:w="94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90" w:type="dxa"/>
        </w:tblCellMar>
        <w:tblLook w:val="00A0" w:firstRow="1" w:lastRow="0" w:firstColumn="1" w:lastColumn="0" w:noHBand="0" w:noVBand="0"/>
      </w:tblPr>
      <w:tblGrid>
        <w:gridCol w:w="1985"/>
        <w:gridCol w:w="1144"/>
        <w:gridCol w:w="1368"/>
        <w:gridCol w:w="2166"/>
        <w:gridCol w:w="1191"/>
        <w:gridCol w:w="935"/>
        <w:gridCol w:w="624"/>
      </w:tblGrid>
      <w:tr w:rsidR="00351FF8" w:rsidRPr="009A59F8" w14:paraId="368329E2" w14:textId="77777777" w:rsidTr="005C4D1F">
        <w:tc>
          <w:tcPr>
            <w:tcW w:w="1985" w:type="dxa"/>
            <w:tcBorders>
              <w:bottom w:val="single" w:sz="4" w:space="0" w:color="auto"/>
            </w:tcBorders>
            <w:shd w:val="clear" w:color="auto" w:fill="C0C0C0"/>
            <w:tcMar>
              <w:left w:w="90" w:type="dxa"/>
            </w:tcMar>
            <w:vAlign w:val="center"/>
          </w:tcPr>
          <w:p w14:paraId="2107F231" w14:textId="77777777" w:rsidR="00351FF8" w:rsidRPr="009A59F8" w:rsidRDefault="00351FF8" w:rsidP="005C4D1F">
            <w:pPr>
              <w:jc w:val="center"/>
              <w:rPr>
                <w:rFonts w:eastAsia="Times New Roman"/>
                <w:b/>
                <w:lang w:val="en-GB"/>
              </w:rPr>
            </w:pPr>
            <w:r w:rsidRPr="009A59F8">
              <w:rPr>
                <w:rFonts w:eastAsia="Times New Roman"/>
                <w:b/>
                <w:lang w:val="en-GB"/>
              </w:rPr>
              <w:t>Specific requirements</w:t>
            </w:r>
          </w:p>
        </w:tc>
        <w:tc>
          <w:tcPr>
            <w:tcW w:w="1144" w:type="dxa"/>
            <w:tcBorders>
              <w:bottom w:val="single" w:sz="4" w:space="0" w:color="auto"/>
            </w:tcBorders>
            <w:shd w:val="clear" w:color="auto" w:fill="C0C0C0"/>
            <w:vAlign w:val="center"/>
          </w:tcPr>
          <w:p w14:paraId="48E317D1" w14:textId="77777777" w:rsidR="00351FF8" w:rsidRPr="009A59F8" w:rsidRDefault="00351FF8" w:rsidP="005C4D1F">
            <w:pPr>
              <w:jc w:val="center"/>
              <w:rPr>
                <w:rFonts w:eastAsia="Times New Roman"/>
                <w:b/>
                <w:lang w:val="en-GB"/>
              </w:rPr>
            </w:pPr>
            <w:r w:rsidRPr="009A59F8">
              <w:rPr>
                <w:rFonts w:eastAsia="Times New Roman"/>
                <w:b/>
                <w:lang w:val="en-GB"/>
              </w:rPr>
              <w:t>Complies</w:t>
            </w:r>
          </w:p>
          <w:p w14:paraId="4B159AD8" w14:textId="77777777" w:rsidR="00351FF8" w:rsidRPr="009A59F8" w:rsidRDefault="00351FF8" w:rsidP="005C4D1F">
            <w:pPr>
              <w:jc w:val="center"/>
              <w:rPr>
                <w:rFonts w:eastAsia="Times New Roman"/>
                <w:b/>
                <w:lang w:val="en-GB"/>
              </w:rPr>
            </w:pPr>
            <w:r w:rsidRPr="009A59F8">
              <w:rPr>
                <w:rFonts w:eastAsia="Times New Roman"/>
                <w:b/>
                <w:lang w:val="en-GB"/>
              </w:rPr>
              <w:t>YES/NO</w:t>
            </w:r>
          </w:p>
        </w:tc>
        <w:tc>
          <w:tcPr>
            <w:tcW w:w="1368" w:type="dxa"/>
            <w:tcBorders>
              <w:bottom w:val="single" w:sz="4" w:space="0" w:color="auto"/>
            </w:tcBorders>
            <w:shd w:val="clear" w:color="auto" w:fill="C0C0C0"/>
            <w:vAlign w:val="center"/>
          </w:tcPr>
          <w:p w14:paraId="16E23C38" w14:textId="77777777" w:rsidR="00351FF8" w:rsidRPr="009A59F8" w:rsidRDefault="00351FF8" w:rsidP="005C4D1F">
            <w:pPr>
              <w:jc w:val="center"/>
              <w:rPr>
                <w:rFonts w:eastAsia="Times New Roman"/>
                <w:b/>
                <w:lang w:val="en-GB"/>
              </w:rPr>
            </w:pPr>
            <w:r w:rsidRPr="009A59F8">
              <w:rPr>
                <w:rFonts w:eastAsia="Times New Roman"/>
                <w:b/>
                <w:lang w:val="en-GB"/>
              </w:rPr>
              <w:t>Value of parameter N</w:t>
            </w:r>
          </w:p>
        </w:tc>
        <w:tc>
          <w:tcPr>
            <w:tcW w:w="2166" w:type="dxa"/>
            <w:tcBorders>
              <w:bottom w:val="single" w:sz="4" w:space="0" w:color="auto"/>
            </w:tcBorders>
            <w:shd w:val="clear" w:color="auto" w:fill="C0C0C0"/>
            <w:vAlign w:val="center"/>
          </w:tcPr>
          <w:p w14:paraId="002CEB77" w14:textId="77777777" w:rsidR="00351FF8" w:rsidRPr="009A59F8" w:rsidRDefault="00351FF8" w:rsidP="005C4D1F">
            <w:pPr>
              <w:jc w:val="center"/>
              <w:rPr>
                <w:rFonts w:eastAsia="Times New Roman"/>
                <w:b/>
                <w:lang w:val="en-GB"/>
              </w:rPr>
            </w:pPr>
            <w:bookmarkStart w:id="42" w:name="_Hlk163799452"/>
            <w:r w:rsidRPr="009A59F8">
              <w:rPr>
                <w:rFonts w:eastAsia="Times New Roman"/>
                <w:b/>
                <w:lang w:val="en-GB"/>
              </w:rPr>
              <w:t>Rated range of parameter N</w:t>
            </w:r>
            <w:bookmarkEnd w:id="42"/>
            <w:r w:rsidRPr="009A59F8">
              <w:rPr>
                <w:rFonts w:eastAsia="Times New Roman"/>
                <w:b/>
                <w:lang w:val="en-GB"/>
              </w:rPr>
              <w:t xml:space="preserve"> (points awarded for N only within the specified range)</w:t>
            </w:r>
          </w:p>
        </w:tc>
        <w:tc>
          <w:tcPr>
            <w:tcW w:w="1191" w:type="dxa"/>
            <w:tcBorders>
              <w:bottom w:val="single" w:sz="4" w:space="0" w:color="auto"/>
            </w:tcBorders>
            <w:shd w:val="clear" w:color="auto" w:fill="C0C0C0"/>
            <w:tcMar>
              <w:left w:w="108" w:type="dxa"/>
            </w:tcMar>
            <w:vAlign w:val="center"/>
          </w:tcPr>
          <w:p w14:paraId="5651F3C5" w14:textId="77777777" w:rsidR="00351FF8" w:rsidRPr="009A59F8" w:rsidRDefault="00351FF8" w:rsidP="005C4D1F">
            <w:pPr>
              <w:jc w:val="center"/>
              <w:rPr>
                <w:rFonts w:eastAsia="Times New Roman"/>
                <w:b/>
                <w:lang w:val="en-GB"/>
              </w:rPr>
            </w:pPr>
            <w:r w:rsidRPr="009A59F8">
              <w:rPr>
                <w:rFonts w:eastAsia="Times New Roman"/>
                <w:b/>
                <w:lang w:val="en-GB"/>
              </w:rPr>
              <w:t>Formula for weighted partial score</w:t>
            </w:r>
          </w:p>
        </w:tc>
        <w:tc>
          <w:tcPr>
            <w:tcW w:w="935" w:type="dxa"/>
            <w:tcBorders>
              <w:bottom w:val="single" w:sz="4" w:space="0" w:color="auto"/>
            </w:tcBorders>
            <w:shd w:val="clear" w:color="auto" w:fill="C0C0C0"/>
            <w:vAlign w:val="center"/>
          </w:tcPr>
          <w:p w14:paraId="2101A79C" w14:textId="77777777" w:rsidR="00351FF8" w:rsidRPr="009A59F8" w:rsidRDefault="00351FF8" w:rsidP="005C4D1F">
            <w:pPr>
              <w:jc w:val="center"/>
              <w:rPr>
                <w:rFonts w:eastAsia="Times New Roman"/>
                <w:b/>
                <w:lang w:val="en-GB"/>
              </w:rPr>
            </w:pPr>
            <w:r w:rsidRPr="009A59F8">
              <w:rPr>
                <w:rFonts w:eastAsia="Times New Roman"/>
                <w:b/>
                <w:lang w:val="en-GB"/>
              </w:rPr>
              <w:t>Partial Score (points)</w:t>
            </w:r>
          </w:p>
        </w:tc>
        <w:tc>
          <w:tcPr>
            <w:tcW w:w="624" w:type="dxa"/>
            <w:tcBorders>
              <w:bottom w:val="single" w:sz="4" w:space="0" w:color="auto"/>
            </w:tcBorders>
            <w:shd w:val="clear" w:color="auto" w:fill="C0C0C0"/>
            <w:vAlign w:val="center"/>
          </w:tcPr>
          <w:p w14:paraId="5787C1C5" w14:textId="77777777" w:rsidR="00351FF8" w:rsidRPr="009A59F8" w:rsidRDefault="00351FF8" w:rsidP="005C4D1F">
            <w:pPr>
              <w:jc w:val="center"/>
              <w:rPr>
                <w:rFonts w:eastAsia="Times New Roman"/>
                <w:b/>
                <w:lang w:val="en-GB"/>
              </w:rPr>
            </w:pPr>
            <w:r w:rsidRPr="009A59F8">
              <w:rPr>
                <w:rFonts w:eastAsia="Times New Roman"/>
                <w:b/>
                <w:lang w:val="en-GB"/>
              </w:rPr>
              <w:t>Item</w:t>
            </w:r>
          </w:p>
          <w:p w14:paraId="0E2181F4" w14:textId="77777777" w:rsidR="00351FF8" w:rsidRPr="009A59F8" w:rsidRDefault="00351FF8" w:rsidP="005C4D1F">
            <w:pPr>
              <w:jc w:val="center"/>
              <w:rPr>
                <w:rFonts w:eastAsia="Times New Roman"/>
                <w:b/>
                <w:lang w:val="en-GB"/>
              </w:rPr>
            </w:pPr>
            <w:r w:rsidRPr="009A59F8">
              <w:rPr>
                <w:rFonts w:eastAsia="Times New Roman"/>
                <w:b/>
                <w:lang w:val="en-GB"/>
              </w:rPr>
              <w:t>ref.</w:t>
            </w:r>
          </w:p>
        </w:tc>
      </w:tr>
      <w:tr w:rsidR="00351FF8" w:rsidRPr="009A59F8" w14:paraId="23CD18A3" w14:textId="77777777" w:rsidTr="005C4D1F">
        <w:trPr>
          <w:gridAfter w:val="2"/>
          <w:wAfter w:w="1559" w:type="dxa"/>
        </w:trPr>
        <w:tc>
          <w:tcPr>
            <w:tcW w:w="7854" w:type="dxa"/>
            <w:gridSpan w:val="5"/>
            <w:tcBorders>
              <w:top w:val="single" w:sz="4" w:space="0" w:color="auto"/>
              <w:left w:val="single" w:sz="4" w:space="0" w:color="auto"/>
              <w:bottom w:val="single" w:sz="4" w:space="0" w:color="auto"/>
              <w:right w:val="single" w:sz="4" w:space="0" w:color="auto"/>
            </w:tcBorders>
            <w:shd w:val="clear" w:color="auto" w:fill="70AD47" w:themeFill="accent6"/>
          </w:tcPr>
          <w:p w14:paraId="60EA9E70" w14:textId="77777777" w:rsidR="00351FF8" w:rsidRPr="009A59F8" w:rsidRDefault="00351FF8" w:rsidP="005C4D1F">
            <w:pPr>
              <w:jc w:val="center"/>
              <w:rPr>
                <w:rFonts w:eastAsia="Times New Roman"/>
                <w:lang w:val="en-GB"/>
              </w:rPr>
            </w:pPr>
            <w:r w:rsidRPr="009A59F8">
              <w:rPr>
                <w:rFonts w:eastAsia="Times New Roman"/>
                <w:lang w:val="en-GB"/>
              </w:rPr>
              <w:t>Necessary basic requirements – not scored</w:t>
            </w:r>
          </w:p>
        </w:tc>
      </w:tr>
      <w:tr w:rsidR="00351FF8" w:rsidRPr="009A59F8" w14:paraId="3DC6BF1A" w14:textId="77777777" w:rsidTr="005C4D1F">
        <w:tc>
          <w:tcPr>
            <w:tcW w:w="1985" w:type="dxa"/>
            <w:tcBorders>
              <w:top w:val="single" w:sz="4" w:space="0" w:color="auto"/>
            </w:tcBorders>
            <w:shd w:val="clear" w:color="auto" w:fill="auto"/>
            <w:tcMar>
              <w:left w:w="90" w:type="dxa"/>
            </w:tcMar>
            <w:vAlign w:val="center"/>
          </w:tcPr>
          <w:p w14:paraId="0E36F8EA" w14:textId="77777777" w:rsidR="00351FF8" w:rsidRPr="009A59F8" w:rsidRDefault="00351FF8" w:rsidP="005C4D1F">
            <w:pPr>
              <w:rPr>
                <w:rFonts w:eastAsia="Times New Roman"/>
                <w:lang w:val="en-GB"/>
              </w:rPr>
            </w:pPr>
            <w:r w:rsidRPr="009A59F8">
              <w:rPr>
                <w:rFonts w:eastAsia="Times New Roman"/>
                <w:lang w:val="en-GB"/>
              </w:rPr>
              <w:t>FIB/SEM dual beam microscope instrument with capabilities required to prepare standard ultra-high resolution transmission electron microscopy lamellae in high vacuum with resulting thickness at least between 30 and 50 nm, using a semi-automatized process.</w:t>
            </w:r>
          </w:p>
        </w:tc>
        <w:tc>
          <w:tcPr>
            <w:tcW w:w="1144" w:type="dxa"/>
            <w:tcBorders>
              <w:top w:val="single" w:sz="4" w:space="0" w:color="auto"/>
            </w:tcBorders>
            <w:shd w:val="clear" w:color="auto" w:fill="BDD6EE" w:themeFill="accent5" w:themeFillTint="66"/>
            <w:vAlign w:val="center"/>
          </w:tcPr>
          <w:p w14:paraId="6DF7D85C" w14:textId="77777777" w:rsidR="00351FF8" w:rsidRPr="009A59F8" w:rsidRDefault="00351FF8" w:rsidP="005C4D1F">
            <w:pPr>
              <w:jc w:val="center"/>
              <w:rPr>
                <w:rFonts w:eastAsia="Times New Roman"/>
                <w:color w:val="FF0000"/>
                <w:lang w:val="en-GB"/>
              </w:rPr>
            </w:pPr>
          </w:p>
        </w:tc>
        <w:tc>
          <w:tcPr>
            <w:tcW w:w="1368" w:type="dxa"/>
            <w:tcBorders>
              <w:top w:val="single" w:sz="4" w:space="0" w:color="auto"/>
            </w:tcBorders>
            <w:vAlign w:val="center"/>
          </w:tcPr>
          <w:p w14:paraId="583439D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tcBorders>
              <w:top w:val="single" w:sz="4" w:space="0" w:color="auto"/>
            </w:tcBorders>
            <w:vAlign w:val="center"/>
          </w:tcPr>
          <w:p w14:paraId="669B765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tcBorders>
              <w:top w:val="single" w:sz="4" w:space="0" w:color="auto"/>
            </w:tcBorders>
            <w:shd w:val="clear" w:color="auto" w:fill="auto"/>
            <w:tcMar>
              <w:left w:w="108" w:type="dxa"/>
            </w:tcMar>
            <w:vAlign w:val="center"/>
          </w:tcPr>
          <w:p w14:paraId="75170EB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tcBorders>
              <w:top w:val="single" w:sz="4" w:space="0" w:color="auto"/>
            </w:tcBorders>
            <w:vAlign w:val="center"/>
          </w:tcPr>
          <w:p w14:paraId="109D588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tcBorders>
              <w:top w:val="single" w:sz="4" w:space="0" w:color="auto"/>
            </w:tcBorders>
            <w:vAlign w:val="center"/>
          </w:tcPr>
          <w:p w14:paraId="7F5A1439" w14:textId="77777777" w:rsidR="00351FF8" w:rsidRPr="009A59F8" w:rsidRDefault="00351FF8" w:rsidP="005C4D1F">
            <w:pPr>
              <w:jc w:val="center"/>
              <w:rPr>
                <w:rFonts w:eastAsia="Times New Roman"/>
                <w:lang w:val="en-GB"/>
              </w:rPr>
            </w:pPr>
            <w:r w:rsidRPr="009A59F8">
              <w:rPr>
                <w:rFonts w:eastAsia="Times New Roman"/>
                <w:lang w:val="en-GB"/>
              </w:rPr>
              <w:t>1</w:t>
            </w:r>
          </w:p>
        </w:tc>
      </w:tr>
      <w:tr w:rsidR="00351FF8" w:rsidRPr="009A59F8" w14:paraId="181715B2" w14:textId="77777777" w:rsidTr="005C4D1F">
        <w:tc>
          <w:tcPr>
            <w:tcW w:w="1985" w:type="dxa"/>
            <w:shd w:val="clear" w:color="auto" w:fill="auto"/>
            <w:tcMar>
              <w:left w:w="90" w:type="dxa"/>
            </w:tcMar>
            <w:vAlign w:val="center"/>
          </w:tcPr>
          <w:p w14:paraId="0C9E0D9C" w14:textId="77777777" w:rsidR="00351FF8" w:rsidRPr="009A59F8" w:rsidRDefault="00351FF8" w:rsidP="005C4D1F">
            <w:pPr>
              <w:rPr>
                <w:rFonts w:eastAsia="Times New Roman"/>
                <w:lang w:val="en-GB"/>
              </w:rPr>
            </w:pPr>
            <w:r w:rsidRPr="009A59F8">
              <w:rPr>
                <w:rFonts w:eastAsia="Times New Roman"/>
                <w:bCs/>
                <w:lang w:val="en-GB"/>
              </w:rPr>
              <w:t>FIB beam with voltage ranging at least from 2kV to 30kV</w:t>
            </w:r>
          </w:p>
        </w:tc>
        <w:tc>
          <w:tcPr>
            <w:tcW w:w="1144" w:type="dxa"/>
            <w:shd w:val="clear" w:color="auto" w:fill="BDD6EE" w:themeFill="accent5" w:themeFillTint="66"/>
            <w:vAlign w:val="center"/>
          </w:tcPr>
          <w:p w14:paraId="267CBFE3" w14:textId="77777777" w:rsidR="00351FF8" w:rsidRPr="009A59F8" w:rsidRDefault="00351FF8" w:rsidP="005C4D1F">
            <w:pPr>
              <w:jc w:val="center"/>
              <w:rPr>
                <w:rFonts w:eastAsia="Times New Roman"/>
                <w:color w:val="FF0000"/>
                <w:lang w:val="en-GB"/>
              </w:rPr>
            </w:pPr>
          </w:p>
        </w:tc>
        <w:tc>
          <w:tcPr>
            <w:tcW w:w="1368" w:type="dxa"/>
            <w:vAlign w:val="center"/>
          </w:tcPr>
          <w:p w14:paraId="1ADA335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FF1771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2D71797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754D2C6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CAD86BF" w14:textId="77777777" w:rsidR="00351FF8" w:rsidRPr="009A59F8" w:rsidRDefault="00351FF8" w:rsidP="005C4D1F">
            <w:pPr>
              <w:jc w:val="center"/>
              <w:rPr>
                <w:rFonts w:eastAsia="Times New Roman"/>
                <w:lang w:val="en-GB"/>
              </w:rPr>
            </w:pPr>
            <w:r w:rsidRPr="009A59F8">
              <w:rPr>
                <w:rFonts w:eastAsia="Times New Roman"/>
                <w:lang w:val="en-GB"/>
              </w:rPr>
              <w:t>2</w:t>
            </w:r>
          </w:p>
        </w:tc>
      </w:tr>
      <w:tr w:rsidR="00351FF8" w:rsidRPr="009A59F8" w14:paraId="14391E5E" w14:textId="77777777" w:rsidTr="005C4D1F">
        <w:tc>
          <w:tcPr>
            <w:tcW w:w="1985" w:type="dxa"/>
            <w:shd w:val="clear" w:color="auto" w:fill="auto"/>
            <w:tcMar>
              <w:left w:w="90" w:type="dxa"/>
            </w:tcMar>
            <w:vAlign w:val="center"/>
          </w:tcPr>
          <w:p w14:paraId="48A80C01" w14:textId="77777777" w:rsidR="00351FF8" w:rsidRPr="009A59F8" w:rsidRDefault="00351FF8" w:rsidP="005C4D1F">
            <w:pPr>
              <w:rPr>
                <w:rFonts w:eastAsia="Times New Roman"/>
                <w:lang w:val="en-GB"/>
              </w:rPr>
            </w:pPr>
            <w:r w:rsidRPr="009A59F8">
              <w:rPr>
                <w:rFonts w:eastAsia="Times New Roman"/>
                <w:bCs/>
                <w:lang w:val="en-GB"/>
              </w:rPr>
              <w:t xml:space="preserve">FIB parameters are proven by images of </w:t>
            </w:r>
            <w:r w:rsidRPr="009A59F8">
              <w:rPr>
                <w:rFonts w:eastAsia="Times New Roman"/>
                <w:bCs/>
                <w:lang w:val="en-GB"/>
              </w:rPr>
              <w:lastRenderedPageBreak/>
              <w:t xml:space="preserve">a burned and perfectly round spot at least at 40 </w:t>
            </w:r>
            <w:proofErr w:type="spellStart"/>
            <w:r w:rsidRPr="009A59F8">
              <w:rPr>
                <w:rFonts w:eastAsia="Times New Roman"/>
                <w:bCs/>
                <w:lang w:val="en-GB"/>
              </w:rPr>
              <w:t>nA</w:t>
            </w:r>
            <w:proofErr w:type="spellEnd"/>
            <w:r w:rsidRPr="009A59F8">
              <w:rPr>
                <w:rFonts w:eastAsia="Times New Roman"/>
                <w:bCs/>
                <w:lang w:val="en-GB"/>
              </w:rPr>
              <w:t xml:space="preserve"> and 30 kV.</w:t>
            </w:r>
          </w:p>
        </w:tc>
        <w:tc>
          <w:tcPr>
            <w:tcW w:w="1144" w:type="dxa"/>
            <w:shd w:val="clear" w:color="auto" w:fill="BDD6EE" w:themeFill="accent5" w:themeFillTint="66"/>
            <w:vAlign w:val="center"/>
          </w:tcPr>
          <w:p w14:paraId="71E160FF" w14:textId="77777777" w:rsidR="00351FF8" w:rsidRPr="009A59F8" w:rsidRDefault="00351FF8" w:rsidP="005C4D1F">
            <w:pPr>
              <w:jc w:val="center"/>
              <w:rPr>
                <w:rFonts w:eastAsia="Times New Roman"/>
                <w:color w:val="FF0000"/>
                <w:lang w:val="en-GB"/>
              </w:rPr>
            </w:pPr>
          </w:p>
        </w:tc>
        <w:tc>
          <w:tcPr>
            <w:tcW w:w="1368" w:type="dxa"/>
            <w:vAlign w:val="center"/>
          </w:tcPr>
          <w:p w14:paraId="6E53004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13ECED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6192756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AAF0C6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87C50EB" w14:textId="77777777" w:rsidR="00351FF8" w:rsidRPr="009A59F8" w:rsidRDefault="00351FF8" w:rsidP="005C4D1F">
            <w:pPr>
              <w:jc w:val="center"/>
              <w:rPr>
                <w:rFonts w:eastAsia="Times New Roman"/>
                <w:lang w:val="en-GB"/>
              </w:rPr>
            </w:pPr>
            <w:r w:rsidRPr="009A59F8">
              <w:rPr>
                <w:rFonts w:eastAsia="Times New Roman"/>
                <w:lang w:val="en-GB"/>
              </w:rPr>
              <w:t>3</w:t>
            </w:r>
          </w:p>
        </w:tc>
      </w:tr>
      <w:tr w:rsidR="00351FF8" w:rsidRPr="009A59F8" w14:paraId="08A6DEDF" w14:textId="77777777" w:rsidTr="005C4D1F">
        <w:tc>
          <w:tcPr>
            <w:tcW w:w="1985" w:type="dxa"/>
            <w:shd w:val="clear" w:color="auto" w:fill="auto"/>
            <w:tcMar>
              <w:left w:w="90" w:type="dxa"/>
            </w:tcMar>
            <w:vAlign w:val="center"/>
          </w:tcPr>
          <w:p w14:paraId="6E4EAB33" w14:textId="77777777" w:rsidR="00351FF8" w:rsidRPr="009A59F8" w:rsidRDefault="00351FF8" w:rsidP="005C4D1F">
            <w:pPr>
              <w:rPr>
                <w:rFonts w:eastAsia="Times New Roman"/>
                <w:lang w:val="en-GB"/>
              </w:rPr>
            </w:pPr>
            <w:r w:rsidRPr="009A59F8">
              <w:rPr>
                <w:rFonts w:eastAsia="Times New Roman"/>
                <w:lang w:val="en-GB"/>
              </w:rPr>
              <w:t>Picoampere meter for beam current measurement</w:t>
            </w:r>
          </w:p>
        </w:tc>
        <w:tc>
          <w:tcPr>
            <w:tcW w:w="1144" w:type="dxa"/>
            <w:shd w:val="clear" w:color="auto" w:fill="BDD6EE" w:themeFill="accent5" w:themeFillTint="66"/>
            <w:vAlign w:val="center"/>
          </w:tcPr>
          <w:p w14:paraId="5B0AC66D" w14:textId="77777777" w:rsidR="00351FF8" w:rsidRPr="009A59F8" w:rsidRDefault="00351FF8" w:rsidP="005C4D1F">
            <w:pPr>
              <w:jc w:val="center"/>
              <w:rPr>
                <w:rFonts w:eastAsia="Times New Roman"/>
                <w:color w:val="FF0000"/>
                <w:lang w:val="en-GB"/>
              </w:rPr>
            </w:pPr>
          </w:p>
        </w:tc>
        <w:tc>
          <w:tcPr>
            <w:tcW w:w="1368" w:type="dxa"/>
            <w:vAlign w:val="center"/>
          </w:tcPr>
          <w:p w14:paraId="476B2A0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75380DA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026FD77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17A8F0E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72F9D00" w14:textId="77777777" w:rsidR="00351FF8" w:rsidRPr="009A59F8" w:rsidRDefault="00351FF8" w:rsidP="005C4D1F">
            <w:pPr>
              <w:jc w:val="center"/>
              <w:rPr>
                <w:rFonts w:eastAsia="Times New Roman"/>
                <w:lang w:val="en-GB"/>
              </w:rPr>
            </w:pPr>
            <w:r w:rsidRPr="009A59F8">
              <w:rPr>
                <w:rFonts w:eastAsia="Times New Roman"/>
                <w:lang w:val="en-GB"/>
              </w:rPr>
              <w:t>4</w:t>
            </w:r>
          </w:p>
        </w:tc>
      </w:tr>
      <w:tr w:rsidR="00351FF8" w:rsidRPr="009A59F8" w14:paraId="0F8919BA" w14:textId="77777777" w:rsidTr="005C4D1F">
        <w:tc>
          <w:tcPr>
            <w:tcW w:w="1985" w:type="dxa"/>
            <w:shd w:val="clear" w:color="auto" w:fill="auto"/>
            <w:tcMar>
              <w:left w:w="90" w:type="dxa"/>
            </w:tcMar>
            <w:vAlign w:val="center"/>
          </w:tcPr>
          <w:p w14:paraId="04C0CAA3" w14:textId="77777777" w:rsidR="00351FF8" w:rsidRPr="009A59F8" w:rsidRDefault="00351FF8" w:rsidP="005C4D1F">
            <w:pPr>
              <w:rPr>
                <w:rFonts w:eastAsia="Times New Roman"/>
                <w:lang w:val="en-GB"/>
              </w:rPr>
            </w:pPr>
            <w:r w:rsidRPr="009A59F8">
              <w:rPr>
                <w:rFonts w:eastAsia="Times New Roman"/>
                <w:bCs/>
                <w:lang w:val="en-GB"/>
              </w:rPr>
              <w:t xml:space="preserve">Minimum FIB current of 1 </w:t>
            </w:r>
            <w:proofErr w:type="spellStart"/>
            <w:r w:rsidRPr="009A59F8">
              <w:rPr>
                <w:rFonts w:eastAsia="Times New Roman"/>
                <w:bCs/>
                <w:lang w:val="en-GB"/>
              </w:rPr>
              <w:t>pA</w:t>
            </w:r>
            <w:proofErr w:type="spellEnd"/>
            <w:r w:rsidRPr="009A59F8">
              <w:rPr>
                <w:rFonts w:eastAsia="Times New Roman"/>
                <w:bCs/>
                <w:lang w:val="en-GB"/>
              </w:rPr>
              <w:t xml:space="preserve"> and at least 50 ns dwell times.</w:t>
            </w:r>
          </w:p>
        </w:tc>
        <w:tc>
          <w:tcPr>
            <w:tcW w:w="1144" w:type="dxa"/>
            <w:shd w:val="clear" w:color="auto" w:fill="BDD6EE" w:themeFill="accent5" w:themeFillTint="66"/>
            <w:vAlign w:val="center"/>
          </w:tcPr>
          <w:p w14:paraId="732A7679" w14:textId="77777777" w:rsidR="00351FF8" w:rsidRPr="009A59F8" w:rsidRDefault="00351FF8" w:rsidP="005C4D1F">
            <w:pPr>
              <w:jc w:val="center"/>
              <w:rPr>
                <w:rFonts w:eastAsia="Times New Roman"/>
                <w:color w:val="FF0000"/>
                <w:lang w:val="en-GB"/>
              </w:rPr>
            </w:pPr>
          </w:p>
        </w:tc>
        <w:tc>
          <w:tcPr>
            <w:tcW w:w="1368" w:type="dxa"/>
            <w:vAlign w:val="center"/>
          </w:tcPr>
          <w:p w14:paraId="3F10070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64EB6AB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366ADFE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3D1B80F2"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32EA552" w14:textId="77777777" w:rsidR="00351FF8" w:rsidRPr="009A59F8" w:rsidRDefault="00351FF8" w:rsidP="005C4D1F">
            <w:pPr>
              <w:jc w:val="center"/>
              <w:rPr>
                <w:rFonts w:eastAsia="Times New Roman"/>
                <w:lang w:val="en-GB"/>
              </w:rPr>
            </w:pPr>
            <w:r w:rsidRPr="009A59F8">
              <w:rPr>
                <w:rFonts w:eastAsia="Times New Roman"/>
                <w:lang w:val="en-GB"/>
              </w:rPr>
              <w:t>5</w:t>
            </w:r>
          </w:p>
        </w:tc>
      </w:tr>
      <w:tr w:rsidR="00351FF8" w:rsidRPr="009A59F8" w14:paraId="004E9FEF" w14:textId="77777777" w:rsidTr="005C4D1F">
        <w:tc>
          <w:tcPr>
            <w:tcW w:w="1985" w:type="dxa"/>
            <w:shd w:val="clear" w:color="auto" w:fill="auto"/>
            <w:tcMar>
              <w:left w:w="90" w:type="dxa"/>
            </w:tcMar>
            <w:vAlign w:val="center"/>
          </w:tcPr>
          <w:p w14:paraId="19ACAD5E" w14:textId="77777777" w:rsidR="00351FF8" w:rsidRPr="009A59F8" w:rsidRDefault="00351FF8" w:rsidP="005C4D1F">
            <w:pPr>
              <w:rPr>
                <w:rFonts w:eastAsia="Times New Roman"/>
                <w:lang w:val="en-GB"/>
              </w:rPr>
            </w:pPr>
            <w:r w:rsidRPr="009A59F8">
              <w:rPr>
                <w:rFonts w:eastAsia="Times New Roman"/>
                <w:lang w:val="en-GB"/>
              </w:rPr>
              <w:t>Electron beam resolution &lt;= 1 nm at 30 KV accelerating voltage</w:t>
            </w:r>
          </w:p>
        </w:tc>
        <w:tc>
          <w:tcPr>
            <w:tcW w:w="1144" w:type="dxa"/>
            <w:shd w:val="clear" w:color="auto" w:fill="BDD6EE" w:themeFill="accent5" w:themeFillTint="66"/>
            <w:vAlign w:val="center"/>
          </w:tcPr>
          <w:p w14:paraId="1083BCDA" w14:textId="77777777" w:rsidR="00351FF8" w:rsidRPr="009A59F8" w:rsidRDefault="00351FF8" w:rsidP="005C4D1F">
            <w:pPr>
              <w:jc w:val="center"/>
              <w:rPr>
                <w:rFonts w:eastAsia="Times New Roman"/>
                <w:color w:val="FF0000"/>
                <w:lang w:val="en-GB"/>
              </w:rPr>
            </w:pPr>
          </w:p>
        </w:tc>
        <w:tc>
          <w:tcPr>
            <w:tcW w:w="1368" w:type="dxa"/>
            <w:vAlign w:val="center"/>
          </w:tcPr>
          <w:p w14:paraId="28F0B88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5E4223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0C020FB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620E67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77367C61" w14:textId="77777777" w:rsidR="00351FF8" w:rsidRPr="009A59F8" w:rsidRDefault="00351FF8" w:rsidP="005C4D1F">
            <w:pPr>
              <w:jc w:val="center"/>
              <w:rPr>
                <w:rFonts w:eastAsia="Times New Roman"/>
                <w:lang w:val="en-GB"/>
              </w:rPr>
            </w:pPr>
            <w:r w:rsidRPr="009A59F8">
              <w:rPr>
                <w:rFonts w:eastAsia="Times New Roman"/>
                <w:lang w:val="en-GB"/>
              </w:rPr>
              <w:t>6</w:t>
            </w:r>
          </w:p>
        </w:tc>
      </w:tr>
      <w:tr w:rsidR="00351FF8" w:rsidRPr="009A59F8" w14:paraId="7B6C5EE2" w14:textId="77777777" w:rsidTr="005C4D1F">
        <w:tc>
          <w:tcPr>
            <w:tcW w:w="1985" w:type="dxa"/>
            <w:shd w:val="clear" w:color="auto" w:fill="auto"/>
            <w:tcMar>
              <w:left w:w="90" w:type="dxa"/>
            </w:tcMar>
            <w:vAlign w:val="center"/>
          </w:tcPr>
          <w:p w14:paraId="635A4FB1" w14:textId="77777777" w:rsidR="00351FF8" w:rsidRPr="009A59F8" w:rsidRDefault="00351FF8" w:rsidP="005C4D1F">
            <w:pPr>
              <w:rPr>
                <w:rFonts w:eastAsia="Times New Roman"/>
                <w:bCs/>
                <w:lang w:val="en-GB"/>
              </w:rPr>
            </w:pPr>
            <w:r w:rsidRPr="009A59F8">
              <w:rPr>
                <w:rFonts w:eastAsia="Times New Roman"/>
                <w:lang w:val="en-GB"/>
              </w:rPr>
              <w:t>Electron beam operating voltage at least within the range of 2keV to 30 keV.</w:t>
            </w:r>
          </w:p>
        </w:tc>
        <w:tc>
          <w:tcPr>
            <w:tcW w:w="1144" w:type="dxa"/>
            <w:shd w:val="clear" w:color="auto" w:fill="BDD6EE" w:themeFill="accent5" w:themeFillTint="66"/>
            <w:vAlign w:val="center"/>
          </w:tcPr>
          <w:p w14:paraId="1AB0182A" w14:textId="77777777" w:rsidR="00351FF8" w:rsidRPr="009A59F8" w:rsidRDefault="00351FF8" w:rsidP="005C4D1F">
            <w:pPr>
              <w:jc w:val="center"/>
              <w:rPr>
                <w:rFonts w:eastAsia="Times New Roman"/>
                <w:b/>
                <w:lang w:val="en-GB"/>
              </w:rPr>
            </w:pPr>
          </w:p>
        </w:tc>
        <w:tc>
          <w:tcPr>
            <w:tcW w:w="1368" w:type="dxa"/>
            <w:vAlign w:val="center"/>
          </w:tcPr>
          <w:p w14:paraId="709BC37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2A6C5F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730623E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D9BEFB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7249270F" w14:textId="77777777" w:rsidR="00351FF8" w:rsidRPr="009A59F8" w:rsidRDefault="00351FF8" w:rsidP="005C4D1F">
            <w:pPr>
              <w:jc w:val="center"/>
              <w:rPr>
                <w:rFonts w:eastAsia="Times New Roman"/>
                <w:lang w:val="en-GB"/>
              </w:rPr>
            </w:pPr>
            <w:r w:rsidRPr="009A59F8">
              <w:rPr>
                <w:rFonts w:eastAsia="Times New Roman"/>
                <w:lang w:val="en-GB"/>
              </w:rPr>
              <w:t>7</w:t>
            </w:r>
          </w:p>
        </w:tc>
      </w:tr>
      <w:tr w:rsidR="00351FF8" w:rsidRPr="009A59F8" w14:paraId="01C299EF" w14:textId="77777777" w:rsidTr="005C4D1F">
        <w:tc>
          <w:tcPr>
            <w:tcW w:w="1985" w:type="dxa"/>
            <w:shd w:val="clear" w:color="auto" w:fill="auto"/>
            <w:tcMar>
              <w:left w:w="90" w:type="dxa"/>
            </w:tcMar>
            <w:vAlign w:val="center"/>
          </w:tcPr>
          <w:p w14:paraId="07810ECC" w14:textId="77777777" w:rsidR="00351FF8" w:rsidRPr="009A59F8" w:rsidRDefault="00351FF8" w:rsidP="005C4D1F">
            <w:pPr>
              <w:rPr>
                <w:rFonts w:eastAsia="Times New Roman"/>
                <w:bCs/>
                <w:lang w:val="en-GB"/>
              </w:rPr>
            </w:pPr>
            <w:r w:rsidRPr="009A59F8">
              <w:rPr>
                <w:rFonts w:eastAsia="Times New Roman"/>
                <w:lang w:val="en-GB"/>
              </w:rPr>
              <w:t>Water chiller (air-water) if necessary for operation</w:t>
            </w:r>
          </w:p>
        </w:tc>
        <w:tc>
          <w:tcPr>
            <w:tcW w:w="1144" w:type="dxa"/>
            <w:shd w:val="clear" w:color="auto" w:fill="BDD6EE" w:themeFill="accent5" w:themeFillTint="66"/>
            <w:vAlign w:val="center"/>
          </w:tcPr>
          <w:p w14:paraId="7D2163F9" w14:textId="77777777" w:rsidR="00351FF8" w:rsidRPr="009A59F8" w:rsidRDefault="00351FF8" w:rsidP="005C4D1F">
            <w:pPr>
              <w:jc w:val="center"/>
              <w:rPr>
                <w:rFonts w:eastAsia="Times New Roman"/>
                <w:b/>
                <w:lang w:val="en-GB"/>
              </w:rPr>
            </w:pPr>
          </w:p>
        </w:tc>
        <w:tc>
          <w:tcPr>
            <w:tcW w:w="1368" w:type="dxa"/>
            <w:vAlign w:val="center"/>
          </w:tcPr>
          <w:p w14:paraId="05054CA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75B878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D6C0BF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5147B4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DC9CCCD" w14:textId="77777777" w:rsidR="00351FF8" w:rsidRPr="009A59F8" w:rsidRDefault="00351FF8" w:rsidP="005C4D1F">
            <w:pPr>
              <w:jc w:val="center"/>
              <w:rPr>
                <w:rFonts w:eastAsia="Times New Roman"/>
                <w:lang w:val="en-GB"/>
              </w:rPr>
            </w:pPr>
            <w:r w:rsidRPr="009A59F8">
              <w:rPr>
                <w:rFonts w:eastAsia="Times New Roman"/>
                <w:lang w:val="en-GB"/>
              </w:rPr>
              <w:t>8</w:t>
            </w:r>
          </w:p>
        </w:tc>
      </w:tr>
      <w:tr w:rsidR="00351FF8" w:rsidRPr="009A59F8" w14:paraId="064BF802" w14:textId="77777777" w:rsidTr="005C4D1F">
        <w:tc>
          <w:tcPr>
            <w:tcW w:w="1985" w:type="dxa"/>
            <w:shd w:val="clear" w:color="auto" w:fill="auto"/>
            <w:tcMar>
              <w:left w:w="90" w:type="dxa"/>
            </w:tcMar>
            <w:vAlign w:val="center"/>
          </w:tcPr>
          <w:p w14:paraId="219827EA" w14:textId="77777777" w:rsidR="00351FF8" w:rsidRPr="009A59F8" w:rsidRDefault="00351FF8" w:rsidP="005C4D1F">
            <w:pPr>
              <w:rPr>
                <w:rFonts w:eastAsia="Times New Roman"/>
                <w:bCs/>
                <w:lang w:val="en-GB"/>
              </w:rPr>
            </w:pPr>
            <w:r w:rsidRPr="009A59F8">
              <w:rPr>
                <w:rFonts w:eastAsia="Times New Roman"/>
                <w:lang w:val="en-GB"/>
              </w:rPr>
              <w:t>Pt gas injection system for Pt deposition (ion beam and e-beam) – including material</w:t>
            </w:r>
          </w:p>
        </w:tc>
        <w:tc>
          <w:tcPr>
            <w:tcW w:w="1144" w:type="dxa"/>
            <w:shd w:val="clear" w:color="auto" w:fill="BDD6EE" w:themeFill="accent5" w:themeFillTint="66"/>
            <w:vAlign w:val="center"/>
          </w:tcPr>
          <w:p w14:paraId="653FF76D" w14:textId="77777777" w:rsidR="00351FF8" w:rsidRPr="009A59F8" w:rsidRDefault="00351FF8" w:rsidP="005C4D1F">
            <w:pPr>
              <w:jc w:val="center"/>
              <w:rPr>
                <w:rFonts w:eastAsia="Times New Roman"/>
                <w:b/>
                <w:lang w:val="en-GB"/>
              </w:rPr>
            </w:pPr>
          </w:p>
        </w:tc>
        <w:tc>
          <w:tcPr>
            <w:tcW w:w="1368" w:type="dxa"/>
            <w:vAlign w:val="center"/>
          </w:tcPr>
          <w:p w14:paraId="62040303"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4EF471F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2C3FAF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037F124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CEDB52B" w14:textId="77777777" w:rsidR="00351FF8" w:rsidRPr="009A59F8" w:rsidRDefault="00351FF8" w:rsidP="005C4D1F">
            <w:pPr>
              <w:jc w:val="center"/>
              <w:rPr>
                <w:rFonts w:eastAsia="Times New Roman"/>
                <w:lang w:val="en-GB"/>
              </w:rPr>
            </w:pPr>
            <w:r w:rsidRPr="009A59F8">
              <w:rPr>
                <w:rFonts w:eastAsia="Times New Roman"/>
                <w:lang w:val="en-GB"/>
              </w:rPr>
              <w:t>9</w:t>
            </w:r>
          </w:p>
        </w:tc>
      </w:tr>
      <w:tr w:rsidR="00351FF8" w:rsidRPr="009A59F8" w14:paraId="38F7F333" w14:textId="77777777" w:rsidTr="005C4D1F">
        <w:tc>
          <w:tcPr>
            <w:tcW w:w="1985" w:type="dxa"/>
            <w:shd w:val="clear" w:color="auto" w:fill="auto"/>
            <w:tcMar>
              <w:left w:w="90" w:type="dxa"/>
            </w:tcMar>
            <w:vAlign w:val="center"/>
          </w:tcPr>
          <w:p w14:paraId="2B761FD9" w14:textId="73165D92" w:rsidR="00351FF8" w:rsidRPr="009A59F8" w:rsidRDefault="00351FF8" w:rsidP="005C4D1F">
            <w:pPr>
              <w:rPr>
                <w:rFonts w:eastAsia="Times New Roman"/>
                <w:bCs/>
                <w:lang w:val="en-GB"/>
              </w:rPr>
            </w:pPr>
            <w:proofErr w:type="spellStart"/>
            <w:r w:rsidRPr="009A59F8">
              <w:rPr>
                <w:rFonts w:eastAsia="Times New Roman"/>
                <w:lang w:val="en-GB"/>
              </w:rPr>
              <w:t>Eucentric</w:t>
            </w:r>
            <w:proofErr w:type="spellEnd"/>
            <w:r w:rsidRPr="009A59F8">
              <w:rPr>
                <w:rFonts w:eastAsia="Times New Roman"/>
                <w:lang w:val="en-GB"/>
              </w:rPr>
              <w:t xml:space="preserve">/Rocking stage with </w:t>
            </w:r>
            <w:proofErr w:type="spellStart"/>
            <w:r w:rsidRPr="009A59F8">
              <w:rPr>
                <w:rFonts w:eastAsia="Times New Roman"/>
                <w:lang w:val="en-GB"/>
              </w:rPr>
              <w:t>compucentric</w:t>
            </w:r>
            <w:proofErr w:type="spellEnd"/>
            <w:r w:rsidRPr="009A59F8">
              <w:rPr>
                <w:rFonts w:eastAsia="Times New Roman"/>
                <w:lang w:val="en-GB"/>
              </w:rPr>
              <w:t xml:space="preserve"> rotation and tilt (5 axes – X, Y, Z, tilt with minimal range of -</w:t>
            </w:r>
            <w:r w:rsidR="00B7728C">
              <w:rPr>
                <w:rFonts w:eastAsia="Times New Roman"/>
                <w:lang w:val="en-GB"/>
              </w:rPr>
              <w:t>4</w:t>
            </w:r>
            <w:r w:rsidRPr="009A59F8">
              <w:rPr>
                <w:rFonts w:eastAsia="Times New Roman"/>
                <w:lang w:val="en-GB"/>
              </w:rPr>
              <w:t xml:space="preserve"> to </w:t>
            </w:r>
            <w:r w:rsidR="00B7728C">
              <w:rPr>
                <w:rFonts w:eastAsia="Times New Roman"/>
                <w:lang w:val="en-GB"/>
              </w:rPr>
              <w:t>7</w:t>
            </w:r>
            <w:r w:rsidRPr="009A59F8">
              <w:rPr>
                <w:rFonts w:eastAsia="Times New Roman"/>
                <w:lang w:val="en-GB"/>
              </w:rPr>
              <w:t xml:space="preserve">0 degrees, </w:t>
            </w:r>
            <w:proofErr w:type="gramStart"/>
            <w:r w:rsidRPr="009A59F8">
              <w:rPr>
                <w:rFonts w:eastAsia="Times New Roman"/>
                <w:lang w:val="en-GB"/>
              </w:rPr>
              <w:t>360 degree</w:t>
            </w:r>
            <w:proofErr w:type="gramEnd"/>
            <w:r w:rsidRPr="009A59F8">
              <w:rPr>
                <w:rFonts w:eastAsia="Times New Roman"/>
                <w:lang w:val="en-GB"/>
              </w:rPr>
              <w:t xml:space="preserve"> rotation)</w:t>
            </w:r>
          </w:p>
        </w:tc>
        <w:tc>
          <w:tcPr>
            <w:tcW w:w="1144" w:type="dxa"/>
            <w:shd w:val="clear" w:color="auto" w:fill="BDD6EE" w:themeFill="accent5" w:themeFillTint="66"/>
            <w:vAlign w:val="center"/>
          </w:tcPr>
          <w:p w14:paraId="6DB0875E" w14:textId="77777777" w:rsidR="00351FF8" w:rsidRPr="009A59F8" w:rsidRDefault="00351FF8" w:rsidP="005C4D1F">
            <w:pPr>
              <w:jc w:val="center"/>
              <w:rPr>
                <w:rFonts w:eastAsia="Times New Roman"/>
                <w:b/>
                <w:lang w:val="en-GB"/>
              </w:rPr>
            </w:pPr>
          </w:p>
        </w:tc>
        <w:tc>
          <w:tcPr>
            <w:tcW w:w="1368" w:type="dxa"/>
            <w:vAlign w:val="center"/>
          </w:tcPr>
          <w:p w14:paraId="2846228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5A8496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413ACA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1D39F7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E9A8547" w14:textId="77777777" w:rsidR="00351FF8" w:rsidRPr="009A59F8" w:rsidRDefault="00351FF8" w:rsidP="005C4D1F">
            <w:pPr>
              <w:jc w:val="center"/>
              <w:rPr>
                <w:rFonts w:eastAsia="Times New Roman"/>
                <w:lang w:val="en-GB"/>
              </w:rPr>
            </w:pPr>
            <w:r w:rsidRPr="009A59F8">
              <w:rPr>
                <w:rFonts w:eastAsia="Times New Roman"/>
                <w:lang w:val="en-GB"/>
              </w:rPr>
              <w:t>10</w:t>
            </w:r>
          </w:p>
        </w:tc>
      </w:tr>
      <w:tr w:rsidR="00351FF8" w:rsidRPr="009A59F8" w14:paraId="08B422A6" w14:textId="77777777" w:rsidTr="005C4D1F">
        <w:tc>
          <w:tcPr>
            <w:tcW w:w="1985" w:type="dxa"/>
            <w:shd w:val="clear" w:color="auto" w:fill="auto"/>
            <w:tcMar>
              <w:left w:w="90" w:type="dxa"/>
            </w:tcMar>
            <w:vAlign w:val="center"/>
          </w:tcPr>
          <w:p w14:paraId="1B39AF7D" w14:textId="77777777" w:rsidR="00351FF8" w:rsidRPr="009A59F8" w:rsidRDefault="00351FF8" w:rsidP="005C4D1F">
            <w:pPr>
              <w:rPr>
                <w:rFonts w:eastAsia="Times New Roman"/>
                <w:bCs/>
                <w:lang w:val="en-GB"/>
              </w:rPr>
            </w:pPr>
            <w:r w:rsidRPr="009A59F8">
              <w:rPr>
                <w:rFonts w:eastAsia="Times New Roman"/>
                <w:lang w:val="en-GB"/>
              </w:rPr>
              <w:t>Nanomanipulator with axis rotation of 360 degrees</w:t>
            </w:r>
          </w:p>
        </w:tc>
        <w:tc>
          <w:tcPr>
            <w:tcW w:w="1144" w:type="dxa"/>
            <w:shd w:val="clear" w:color="auto" w:fill="BDD6EE" w:themeFill="accent5" w:themeFillTint="66"/>
            <w:vAlign w:val="center"/>
          </w:tcPr>
          <w:p w14:paraId="0F0E1E96" w14:textId="77777777" w:rsidR="00351FF8" w:rsidRPr="009A59F8" w:rsidRDefault="00351FF8" w:rsidP="005C4D1F">
            <w:pPr>
              <w:jc w:val="center"/>
              <w:rPr>
                <w:rFonts w:eastAsia="Times New Roman"/>
                <w:b/>
                <w:lang w:val="en-GB"/>
              </w:rPr>
            </w:pPr>
          </w:p>
        </w:tc>
        <w:tc>
          <w:tcPr>
            <w:tcW w:w="1368" w:type="dxa"/>
            <w:vAlign w:val="center"/>
          </w:tcPr>
          <w:p w14:paraId="2BB8219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51EE0B3A"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34319AB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6E0864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2FE8153" w14:textId="77777777" w:rsidR="00351FF8" w:rsidRPr="009A59F8" w:rsidRDefault="00351FF8" w:rsidP="005C4D1F">
            <w:pPr>
              <w:jc w:val="center"/>
              <w:rPr>
                <w:rFonts w:eastAsia="Times New Roman"/>
                <w:lang w:val="en-GB"/>
              </w:rPr>
            </w:pPr>
            <w:r w:rsidRPr="009A59F8">
              <w:rPr>
                <w:rFonts w:eastAsia="Times New Roman"/>
                <w:lang w:val="en-GB"/>
              </w:rPr>
              <w:t>11</w:t>
            </w:r>
          </w:p>
        </w:tc>
      </w:tr>
      <w:tr w:rsidR="00351FF8" w:rsidRPr="009A59F8" w14:paraId="29A0415A" w14:textId="77777777" w:rsidTr="005C4D1F">
        <w:tc>
          <w:tcPr>
            <w:tcW w:w="1985" w:type="dxa"/>
            <w:shd w:val="clear" w:color="auto" w:fill="auto"/>
            <w:tcMar>
              <w:left w:w="90" w:type="dxa"/>
            </w:tcMar>
            <w:vAlign w:val="center"/>
          </w:tcPr>
          <w:p w14:paraId="01A1F773" w14:textId="77777777" w:rsidR="00351FF8" w:rsidRPr="009A59F8" w:rsidRDefault="00351FF8" w:rsidP="005C4D1F">
            <w:pPr>
              <w:rPr>
                <w:rFonts w:eastAsia="Times New Roman"/>
                <w:bCs/>
                <w:lang w:val="en-GB"/>
              </w:rPr>
            </w:pPr>
            <w:r w:rsidRPr="009A59F8">
              <w:rPr>
                <w:rFonts w:eastAsia="Times New Roman"/>
                <w:lang w:val="en-GB"/>
              </w:rPr>
              <w:lastRenderedPageBreak/>
              <w:t>Control PC station (at least windows 10) with widescreen monitor</w:t>
            </w:r>
          </w:p>
        </w:tc>
        <w:tc>
          <w:tcPr>
            <w:tcW w:w="1144" w:type="dxa"/>
            <w:shd w:val="clear" w:color="auto" w:fill="BDD6EE" w:themeFill="accent5" w:themeFillTint="66"/>
            <w:vAlign w:val="center"/>
          </w:tcPr>
          <w:p w14:paraId="3D9EB2A5" w14:textId="77777777" w:rsidR="00351FF8" w:rsidRPr="009A59F8" w:rsidRDefault="00351FF8" w:rsidP="005C4D1F">
            <w:pPr>
              <w:jc w:val="center"/>
              <w:rPr>
                <w:rFonts w:eastAsia="Times New Roman"/>
                <w:b/>
                <w:lang w:val="en-GB"/>
              </w:rPr>
            </w:pPr>
          </w:p>
        </w:tc>
        <w:tc>
          <w:tcPr>
            <w:tcW w:w="1368" w:type="dxa"/>
            <w:vAlign w:val="center"/>
          </w:tcPr>
          <w:p w14:paraId="0C3842C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6567962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51F739C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1470F75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CCE83B9" w14:textId="77777777" w:rsidR="00351FF8" w:rsidRPr="009A59F8" w:rsidRDefault="00351FF8" w:rsidP="005C4D1F">
            <w:pPr>
              <w:jc w:val="center"/>
              <w:rPr>
                <w:rFonts w:eastAsia="Times New Roman"/>
                <w:lang w:val="en-GB"/>
              </w:rPr>
            </w:pPr>
            <w:r w:rsidRPr="009A59F8">
              <w:rPr>
                <w:rFonts w:eastAsia="Times New Roman"/>
                <w:lang w:val="en-GB"/>
              </w:rPr>
              <w:t>12</w:t>
            </w:r>
          </w:p>
        </w:tc>
      </w:tr>
      <w:tr w:rsidR="00351FF8" w:rsidRPr="009A59F8" w14:paraId="060C86FB" w14:textId="77777777" w:rsidTr="005C4D1F">
        <w:tc>
          <w:tcPr>
            <w:tcW w:w="1985" w:type="dxa"/>
            <w:shd w:val="clear" w:color="auto" w:fill="auto"/>
            <w:tcMar>
              <w:left w:w="90" w:type="dxa"/>
            </w:tcMar>
            <w:vAlign w:val="center"/>
          </w:tcPr>
          <w:p w14:paraId="03F7D7D1" w14:textId="77777777" w:rsidR="00351FF8" w:rsidRPr="009A59F8" w:rsidRDefault="00351FF8" w:rsidP="005C4D1F">
            <w:pPr>
              <w:rPr>
                <w:rFonts w:eastAsia="Times New Roman"/>
                <w:bCs/>
                <w:lang w:val="en-GB"/>
              </w:rPr>
            </w:pPr>
            <w:r w:rsidRPr="009A59F8">
              <w:rPr>
                <w:rFonts w:eastAsia="Times New Roman"/>
                <w:bCs/>
                <w:lang w:val="en-GB"/>
              </w:rPr>
              <w:t>CCD infra-red chamber sideview camera</w:t>
            </w:r>
          </w:p>
        </w:tc>
        <w:tc>
          <w:tcPr>
            <w:tcW w:w="1144" w:type="dxa"/>
            <w:shd w:val="clear" w:color="auto" w:fill="BDD6EE" w:themeFill="accent5" w:themeFillTint="66"/>
            <w:vAlign w:val="center"/>
          </w:tcPr>
          <w:p w14:paraId="561F104A" w14:textId="77777777" w:rsidR="00351FF8" w:rsidRPr="009A59F8" w:rsidRDefault="00351FF8" w:rsidP="005C4D1F">
            <w:pPr>
              <w:jc w:val="center"/>
              <w:rPr>
                <w:rFonts w:eastAsia="Times New Roman"/>
                <w:b/>
                <w:lang w:val="en-GB"/>
              </w:rPr>
            </w:pPr>
          </w:p>
        </w:tc>
        <w:tc>
          <w:tcPr>
            <w:tcW w:w="1368" w:type="dxa"/>
            <w:vAlign w:val="center"/>
          </w:tcPr>
          <w:p w14:paraId="00C0DCE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1E71A4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9E6FA0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D125EF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4D18C9F" w14:textId="77777777" w:rsidR="00351FF8" w:rsidRPr="009A59F8" w:rsidRDefault="00351FF8" w:rsidP="005C4D1F">
            <w:pPr>
              <w:jc w:val="center"/>
              <w:rPr>
                <w:rFonts w:eastAsia="Times New Roman"/>
                <w:lang w:val="en-GB"/>
              </w:rPr>
            </w:pPr>
            <w:r w:rsidRPr="009A59F8">
              <w:rPr>
                <w:rFonts w:eastAsia="Times New Roman"/>
                <w:lang w:val="en-GB"/>
              </w:rPr>
              <w:t>13</w:t>
            </w:r>
          </w:p>
        </w:tc>
      </w:tr>
      <w:tr w:rsidR="00351FF8" w:rsidRPr="009A59F8" w14:paraId="01CAFAED" w14:textId="77777777" w:rsidTr="005C4D1F">
        <w:tc>
          <w:tcPr>
            <w:tcW w:w="1985" w:type="dxa"/>
            <w:shd w:val="clear" w:color="auto" w:fill="auto"/>
            <w:tcMar>
              <w:left w:w="90" w:type="dxa"/>
            </w:tcMar>
            <w:vAlign w:val="center"/>
          </w:tcPr>
          <w:p w14:paraId="29A30F25" w14:textId="77777777" w:rsidR="00351FF8" w:rsidRPr="009A59F8" w:rsidRDefault="00351FF8" w:rsidP="005C4D1F">
            <w:pPr>
              <w:rPr>
                <w:rFonts w:eastAsia="Times New Roman"/>
                <w:bCs/>
                <w:lang w:val="en-GB"/>
              </w:rPr>
            </w:pPr>
            <w:r w:rsidRPr="009A59F8">
              <w:rPr>
                <w:rFonts w:eastAsia="Times New Roman"/>
                <w:bCs/>
                <w:lang w:val="en-GB"/>
              </w:rPr>
              <w:t>Oil-free/dry vacuum pumping system</w:t>
            </w:r>
          </w:p>
        </w:tc>
        <w:tc>
          <w:tcPr>
            <w:tcW w:w="1144" w:type="dxa"/>
            <w:shd w:val="clear" w:color="auto" w:fill="BDD6EE" w:themeFill="accent5" w:themeFillTint="66"/>
            <w:vAlign w:val="center"/>
          </w:tcPr>
          <w:p w14:paraId="6F88CE9D" w14:textId="77777777" w:rsidR="00351FF8" w:rsidRPr="009A59F8" w:rsidRDefault="00351FF8" w:rsidP="005C4D1F">
            <w:pPr>
              <w:jc w:val="center"/>
              <w:rPr>
                <w:rFonts w:eastAsia="Times New Roman"/>
                <w:b/>
                <w:lang w:val="en-GB"/>
              </w:rPr>
            </w:pPr>
          </w:p>
        </w:tc>
        <w:tc>
          <w:tcPr>
            <w:tcW w:w="1368" w:type="dxa"/>
            <w:vAlign w:val="center"/>
          </w:tcPr>
          <w:p w14:paraId="6E6B448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430299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66B82AC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24E9CA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CDC12D2" w14:textId="77777777" w:rsidR="00351FF8" w:rsidRPr="009A59F8" w:rsidRDefault="00351FF8" w:rsidP="005C4D1F">
            <w:pPr>
              <w:jc w:val="center"/>
              <w:rPr>
                <w:rFonts w:eastAsia="Times New Roman"/>
                <w:lang w:val="en-GB"/>
              </w:rPr>
            </w:pPr>
            <w:r w:rsidRPr="009A59F8">
              <w:rPr>
                <w:rFonts w:eastAsia="Times New Roman"/>
                <w:lang w:val="en-GB"/>
              </w:rPr>
              <w:t>14</w:t>
            </w:r>
          </w:p>
        </w:tc>
      </w:tr>
      <w:tr w:rsidR="00351FF8" w:rsidRPr="009A59F8" w14:paraId="3BDFC6F9" w14:textId="77777777" w:rsidTr="005C4D1F">
        <w:tc>
          <w:tcPr>
            <w:tcW w:w="1985" w:type="dxa"/>
            <w:shd w:val="clear" w:color="auto" w:fill="auto"/>
            <w:tcMar>
              <w:left w:w="90" w:type="dxa"/>
            </w:tcMar>
            <w:vAlign w:val="center"/>
          </w:tcPr>
          <w:p w14:paraId="63091A81" w14:textId="77777777" w:rsidR="00351FF8" w:rsidRPr="009A59F8" w:rsidRDefault="00351FF8" w:rsidP="005C4D1F">
            <w:pPr>
              <w:rPr>
                <w:rFonts w:eastAsia="Times New Roman"/>
                <w:bCs/>
                <w:lang w:val="en-GB"/>
              </w:rPr>
            </w:pPr>
            <w:r w:rsidRPr="009A59F8">
              <w:rPr>
                <w:rFonts w:eastAsia="Times New Roman"/>
                <w:bCs/>
                <w:lang w:val="en-GB"/>
              </w:rPr>
              <w:t>Backscattered electron detector (in-lens)</w:t>
            </w:r>
          </w:p>
        </w:tc>
        <w:tc>
          <w:tcPr>
            <w:tcW w:w="1144" w:type="dxa"/>
            <w:shd w:val="clear" w:color="auto" w:fill="BDD6EE" w:themeFill="accent5" w:themeFillTint="66"/>
            <w:vAlign w:val="center"/>
          </w:tcPr>
          <w:p w14:paraId="6F4AC0D9" w14:textId="77777777" w:rsidR="00351FF8" w:rsidRPr="009A59F8" w:rsidRDefault="00351FF8" w:rsidP="005C4D1F">
            <w:pPr>
              <w:jc w:val="center"/>
              <w:rPr>
                <w:rFonts w:eastAsia="Times New Roman"/>
                <w:b/>
                <w:lang w:val="en-GB"/>
              </w:rPr>
            </w:pPr>
          </w:p>
        </w:tc>
        <w:tc>
          <w:tcPr>
            <w:tcW w:w="1368" w:type="dxa"/>
            <w:vAlign w:val="center"/>
          </w:tcPr>
          <w:p w14:paraId="21D52A9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9CF89B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79E4224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003D8F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EA7F145" w14:textId="77777777" w:rsidR="00351FF8" w:rsidRPr="009A59F8" w:rsidRDefault="00351FF8" w:rsidP="005C4D1F">
            <w:pPr>
              <w:jc w:val="center"/>
              <w:rPr>
                <w:rFonts w:eastAsia="Times New Roman"/>
                <w:lang w:val="en-GB"/>
              </w:rPr>
            </w:pPr>
            <w:r w:rsidRPr="009A59F8">
              <w:rPr>
                <w:rFonts w:eastAsia="Times New Roman"/>
                <w:lang w:val="en-GB"/>
              </w:rPr>
              <w:t>15</w:t>
            </w:r>
          </w:p>
        </w:tc>
      </w:tr>
      <w:tr w:rsidR="00351FF8" w:rsidRPr="009A59F8" w14:paraId="7F8D90DD" w14:textId="77777777" w:rsidTr="005C4D1F">
        <w:tc>
          <w:tcPr>
            <w:tcW w:w="1985" w:type="dxa"/>
            <w:shd w:val="clear" w:color="auto" w:fill="auto"/>
            <w:tcMar>
              <w:left w:w="90" w:type="dxa"/>
            </w:tcMar>
            <w:vAlign w:val="center"/>
          </w:tcPr>
          <w:p w14:paraId="12E10F4F" w14:textId="77777777" w:rsidR="00351FF8" w:rsidRPr="009A59F8" w:rsidRDefault="00351FF8" w:rsidP="005C4D1F">
            <w:pPr>
              <w:rPr>
                <w:rFonts w:eastAsia="Times New Roman"/>
                <w:bCs/>
                <w:lang w:val="en-GB"/>
              </w:rPr>
            </w:pPr>
            <w:r w:rsidRPr="009A59F8">
              <w:rPr>
                <w:rFonts w:eastAsia="Times New Roman"/>
                <w:bCs/>
                <w:lang w:val="en-GB"/>
              </w:rPr>
              <w:t>Secondary electron detector (not retractable)</w:t>
            </w:r>
          </w:p>
        </w:tc>
        <w:tc>
          <w:tcPr>
            <w:tcW w:w="1144" w:type="dxa"/>
            <w:shd w:val="clear" w:color="auto" w:fill="BDD6EE" w:themeFill="accent5" w:themeFillTint="66"/>
            <w:vAlign w:val="center"/>
          </w:tcPr>
          <w:p w14:paraId="5F14FCCC" w14:textId="77777777" w:rsidR="00351FF8" w:rsidRPr="009A59F8" w:rsidRDefault="00351FF8" w:rsidP="005C4D1F">
            <w:pPr>
              <w:jc w:val="center"/>
              <w:rPr>
                <w:rFonts w:eastAsia="Times New Roman"/>
                <w:b/>
                <w:lang w:val="en-GB"/>
              </w:rPr>
            </w:pPr>
          </w:p>
        </w:tc>
        <w:tc>
          <w:tcPr>
            <w:tcW w:w="1368" w:type="dxa"/>
            <w:vAlign w:val="center"/>
          </w:tcPr>
          <w:p w14:paraId="433319A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1A6C7CC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EFAC477"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054FE69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54E1521" w14:textId="77777777" w:rsidR="00351FF8" w:rsidRPr="009A59F8" w:rsidRDefault="00351FF8" w:rsidP="005C4D1F">
            <w:pPr>
              <w:jc w:val="center"/>
              <w:rPr>
                <w:rFonts w:eastAsia="Times New Roman"/>
                <w:lang w:val="en-GB"/>
              </w:rPr>
            </w:pPr>
            <w:r w:rsidRPr="009A59F8">
              <w:rPr>
                <w:rFonts w:eastAsia="Times New Roman"/>
                <w:lang w:val="en-GB"/>
              </w:rPr>
              <w:t>16</w:t>
            </w:r>
          </w:p>
        </w:tc>
      </w:tr>
      <w:tr w:rsidR="00351FF8" w:rsidRPr="009A59F8" w14:paraId="68B788B8" w14:textId="77777777" w:rsidTr="005C4D1F">
        <w:tc>
          <w:tcPr>
            <w:tcW w:w="1985" w:type="dxa"/>
            <w:shd w:val="clear" w:color="auto" w:fill="auto"/>
            <w:tcMar>
              <w:left w:w="90" w:type="dxa"/>
            </w:tcMar>
            <w:vAlign w:val="center"/>
          </w:tcPr>
          <w:p w14:paraId="74FB747B" w14:textId="77777777" w:rsidR="00351FF8" w:rsidRPr="009A59F8" w:rsidRDefault="00351FF8" w:rsidP="005C4D1F">
            <w:pPr>
              <w:rPr>
                <w:rFonts w:eastAsia="Times New Roman"/>
                <w:bCs/>
                <w:lang w:val="en-GB"/>
              </w:rPr>
            </w:pPr>
            <w:r w:rsidRPr="009A59F8">
              <w:rPr>
                <w:rFonts w:eastAsia="Times New Roman"/>
                <w:bCs/>
                <w:lang w:val="en-GB"/>
              </w:rPr>
              <w:t>Automated aperture/beam current control system</w:t>
            </w:r>
          </w:p>
        </w:tc>
        <w:tc>
          <w:tcPr>
            <w:tcW w:w="1144" w:type="dxa"/>
            <w:shd w:val="clear" w:color="auto" w:fill="BDD6EE" w:themeFill="accent5" w:themeFillTint="66"/>
            <w:vAlign w:val="center"/>
          </w:tcPr>
          <w:p w14:paraId="6DB078CF" w14:textId="77777777" w:rsidR="00351FF8" w:rsidRPr="009A59F8" w:rsidRDefault="00351FF8" w:rsidP="005C4D1F">
            <w:pPr>
              <w:jc w:val="center"/>
              <w:rPr>
                <w:rFonts w:eastAsia="Times New Roman"/>
                <w:b/>
                <w:lang w:val="en-GB"/>
              </w:rPr>
            </w:pPr>
          </w:p>
        </w:tc>
        <w:tc>
          <w:tcPr>
            <w:tcW w:w="1368" w:type="dxa"/>
            <w:vAlign w:val="center"/>
          </w:tcPr>
          <w:p w14:paraId="26178D3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7091661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506B53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3D6384D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DEC9908" w14:textId="77777777" w:rsidR="00351FF8" w:rsidRPr="009A59F8" w:rsidRDefault="00351FF8" w:rsidP="005C4D1F">
            <w:pPr>
              <w:jc w:val="center"/>
              <w:rPr>
                <w:rFonts w:eastAsia="Times New Roman"/>
                <w:lang w:val="en-GB"/>
              </w:rPr>
            </w:pPr>
            <w:r w:rsidRPr="009A59F8">
              <w:rPr>
                <w:rFonts w:eastAsia="Times New Roman"/>
                <w:lang w:val="en-GB"/>
              </w:rPr>
              <w:t>17</w:t>
            </w:r>
          </w:p>
        </w:tc>
      </w:tr>
      <w:tr w:rsidR="00351FF8" w:rsidRPr="009A59F8" w14:paraId="4D33D512" w14:textId="77777777" w:rsidTr="005C4D1F">
        <w:tc>
          <w:tcPr>
            <w:tcW w:w="1985" w:type="dxa"/>
            <w:shd w:val="clear" w:color="auto" w:fill="auto"/>
            <w:tcMar>
              <w:left w:w="90" w:type="dxa"/>
            </w:tcMar>
            <w:vAlign w:val="center"/>
          </w:tcPr>
          <w:p w14:paraId="6404D940" w14:textId="77777777" w:rsidR="00351FF8" w:rsidRPr="009A59F8" w:rsidRDefault="00351FF8" w:rsidP="005C4D1F">
            <w:pPr>
              <w:rPr>
                <w:rFonts w:eastAsia="Times New Roman"/>
                <w:bCs/>
                <w:lang w:val="en-GB"/>
              </w:rPr>
            </w:pPr>
            <w:r w:rsidRPr="009A59F8">
              <w:rPr>
                <w:rFonts w:eastAsia="Times New Roman"/>
                <w:bCs/>
                <w:lang w:val="en-GB"/>
              </w:rPr>
              <w:t>Complete control software including – e-gun and ion-gun control and alignment, full stage control, manipulator control, image overlay region design for FIB cutting and material deposition designing, semi-automated thin lamellae preparation for STEM/TEM</w:t>
            </w:r>
          </w:p>
        </w:tc>
        <w:tc>
          <w:tcPr>
            <w:tcW w:w="1144" w:type="dxa"/>
            <w:shd w:val="clear" w:color="auto" w:fill="BDD6EE" w:themeFill="accent5" w:themeFillTint="66"/>
            <w:vAlign w:val="center"/>
          </w:tcPr>
          <w:p w14:paraId="290F675C" w14:textId="77777777" w:rsidR="00351FF8" w:rsidRPr="009A59F8" w:rsidRDefault="00351FF8" w:rsidP="005C4D1F">
            <w:pPr>
              <w:jc w:val="center"/>
              <w:rPr>
                <w:rFonts w:eastAsia="Times New Roman"/>
                <w:b/>
                <w:lang w:val="en-GB"/>
              </w:rPr>
            </w:pPr>
          </w:p>
        </w:tc>
        <w:tc>
          <w:tcPr>
            <w:tcW w:w="1368" w:type="dxa"/>
            <w:vAlign w:val="center"/>
          </w:tcPr>
          <w:p w14:paraId="4EFCF89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59DA3763"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238BAC1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055504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3F6C6C2" w14:textId="77777777" w:rsidR="00351FF8" w:rsidRPr="009A59F8" w:rsidRDefault="00351FF8" w:rsidP="005C4D1F">
            <w:pPr>
              <w:jc w:val="center"/>
              <w:rPr>
                <w:rFonts w:eastAsia="Times New Roman"/>
                <w:lang w:val="en-GB"/>
              </w:rPr>
            </w:pPr>
            <w:r w:rsidRPr="009A59F8">
              <w:rPr>
                <w:rFonts w:eastAsia="Times New Roman"/>
                <w:lang w:val="en-GB"/>
              </w:rPr>
              <w:t>18</w:t>
            </w:r>
          </w:p>
        </w:tc>
      </w:tr>
      <w:tr w:rsidR="00351FF8" w:rsidRPr="009A59F8" w14:paraId="479D9384" w14:textId="77777777" w:rsidTr="005C4D1F">
        <w:tc>
          <w:tcPr>
            <w:tcW w:w="1985" w:type="dxa"/>
            <w:shd w:val="clear" w:color="auto" w:fill="auto"/>
            <w:tcMar>
              <w:left w:w="90" w:type="dxa"/>
            </w:tcMar>
            <w:vAlign w:val="center"/>
          </w:tcPr>
          <w:p w14:paraId="5881F026" w14:textId="77777777" w:rsidR="00351FF8" w:rsidRPr="009A59F8" w:rsidRDefault="00351FF8" w:rsidP="005C4D1F">
            <w:pPr>
              <w:rPr>
                <w:rFonts w:eastAsia="Times New Roman"/>
                <w:bCs/>
                <w:lang w:val="en-GB"/>
              </w:rPr>
            </w:pPr>
            <w:r w:rsidRPr="009A59F8">
              <w:rPr>
                <w:rFonts w:eastAsia="Times New Roman"/>
                <w:bCs/>
                <w:lang w:val="en-GB"/>
              </w:rPr>
              <w:t>Warranty (at least 1 year)</w:t>
            </w:r>
          </w:p>
        </w:tc>
        <w:tc>
          <w:tcPr>
            <w:tcW w:w="1144" w:type="dxa"/>
            <w:shd w:val="clear" w:color="auto" w:fill="BDD6EE" w:themeFill="accent5" w:themeFillTint="66"/>
            <w:vAlign w:val="center"/>
          </w:tcPr>
          <w:p w14:paraId="0BE6CF21" w14:textId="77777777" w:rsidR="00351FF8" w:rsidRPr="009A59F8" w:rsidRDefault="00351FF8" w:rsidP="005C4D1F">
            <w:pPr>
              <w:jc w:val="center"/>
              <w:rPr>
                <w:rFonts w:eastAsia="Times New Roman"/>
                <w:b/>
                <w:lang w:val="en-GB"/>
              </w:rPr>
            </w:pPr>
          </w:p>
        </w:tc>
        <w:tc>
          <w:tcPr>
            <w:tcW w:w="1368" w:type="dxa"/>
            <w:vAlign w:val="center"/>
          </w:tcPr>
          <w:p w14:paraId="30A4D8F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F253DF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2C8428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27AD9F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AC6CC6F" w14:textId="77777777" w:rsidR="00351FF8" w:rsidRPr="009A59F8" w:rsidRDefault="00351FF8" w:rsidP="005C4D1F">
            <w:pPr>
              <w:jc w:val="center"/>
              <w:rPr>
                <w:rFonts w:eastAsia="Times New Roman"/>
                <w:lang w:val="en-GB"/>
              </w:rPr>
            </w:pPr>
            <w:r w:rsidRPr="009A59F8">
              <w:rPr>
                <w:rFonts w:eastAsia="Times New Roman"/>
                <w:lang w:val="en-GB"/>
              </w:rPr>
              <w:t>19</w:t>
            </w:r>
          </w:p>
        </w:tc>
      </w:tr>
      <w:tr w:rsidR="00351FF8" w:rsidRPr="009A59F8" w14:paraId="0E3062A2" w14:textId="77777777" w:rsidTr="005C4D1F">
        <w:trPr>
          <w:gridAfter w:val="2"/>
          <w:wAfter w:w="1559" w:type="dxa"/>
        </w:trPr>
        <w:tc>
          <w:tcPr>
            <w:tcW w:w="7854" w:type="dxa"/>
            <w:gridSpan w:val="5"/>
            <w:shd w:val="clear" w:color="auto" w:fill="70AD47" w:themeFill="accent6"/>
          </w:tcPr>
          <w:p w14:paraId="03311CF4" w14:textId="77777777" w:rsidR="00351FF8" w:rsidRPr="009A59F8" w:rsidRDefault="00351FF8" w:rsidP="005C4D1F">
            <w:pPr>
              <w:jc w:val="center"/>
              <w:rPr>
                <w:rFonts w:eastAsia="Times New Roman"/>
                <w:lang w:val="en-GB"/>
              </w:rPr>
            </w:pPr>
            <w:r w:rsidRPr="009A59F8">
              <w:rPr>
                <w:rFonts w:eastAsia="Times New Roman"/>
                <w:lang w:val="en-GB"/>
              </w:rPr>
              <w:lastRenderedPageBreak/>
              <w:t>Optional parameters - scored</w:t>
            </w:r>
          </w:p>
        </w:tc>
      </w:tr>
      <w:tr w:rsidR="00351FF8" w:rsidRPr="009A59F8" w14:paraId="580C5A6A" w14:textId="77777777" w:rsidTr="005C4D1F">
        <w:tc>
          <w:tcPr>
            <w:tcW w:w="1985" w:type="dxa"/>
            <w:tcMar>
              <w:left w:w="90" w:type="dxa"/>
            </w:tcMar>
            <w:vAlign w:val="center"/>
          </w:tcPr>
          <w:p w14:paraId="714497D9" w14:textId="77777777" w:rsidR="00351FF8" w:rsidRPr="009A59F8" w:rsidRDefault="00351FF8" w:rsidP="005C4D1F">
            <w:pPr>
              <w:rPr>
                <w:rFonts w:cs="Arial"/>
                <w:b/>
                <w:lang w:val="en-GB"/>
              </w:rPr>
            </w:pPr>
            <w:r w:rsidRPr="009A59F8">
              <w:rPr>
                <w:rFonts w:cs="Arial"/>
                <w:lang w:val="en-GB"/>
              </w:rPr>
              <w:t>Plasma based decontamination of chamber</w:t>
            </w:r>
          </w:p>
        </w:tc>
        <w:tc>
          <w:tcPr>
            <w:tcW w:w="1144" w:type="dxa"/>
            <w:shd w:val="clear" w:color="auto" w:fill="BDD6EE" w:themeFill="accent5" w:themeFillTint="66"/>
            <w:vAlign w:val="center"/>
          </w:tcPr>
          <w:p w14:paraId="6F825D1C" w14:textId="77777777" w:rsidR="00351FF8" w:rsidRPr="009A59F8" w:rsidRDefault="00351FF8" w:rsidP="005C4D1F">
            <w:pPr>
              <w:jc w:val="center"/>
              <w:rPr>
                <w:rFonts w:eastAsia="Times New Roman"/>
                <w:color w:val="FF0000"/>
                <w:lang w:val="en-GB"/>
              </w:rPr>
            </w:pPr>
          </w:p>
        </w:tc>
        <w:tc>
          <w:tcPr>
            <w:tcW w:w="1368" w:type="dxa"/>
            <w:vAlign w:val="center"/>
          </w:tcPr>
          <w:p w14:paraId="773AEFF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2B15774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18DCBD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7D0CF6A" w14:textId="77777777" w:rsidR="00351FF8" w:rsidRPr="009A59F8" w:rsidRDefault="00351FF8" w:rsidP="005C4D1F">
            <w:pPr>
              <w:jc w:val="center"/>
              <w:rPr>
                <w:rFonts w:eastAsia="Times New Roman"/>
                <w:lang w:val="en-GB"/>
              </w:rPr>
            </w:pPr>
          </w:p>
        </w:tc>
        <w:tc>
          <w:tcPr>
            <w:tcW w:w="624" w:type="dxa"/>
            <w:vAlign w:val="center"/>
          </w:tcPr>
          <w:p w14:paraId="50B2023A" w14:textId="77777777" w:rsidR="00351FF8" w:rsidRPr="009A59F8" w:rsidRDefault="00351FF8" w:rsidP="005C4D1F">
            <w:pPr>
              <w:jc w:val="center"/>
              <w:rPr>
                <w:rFonts w:eastAsia="Times New Roman" w:cs="Calibri"/>
                <w:lang w:val="en-GB"/>
              </w:rPr>
            </w:pPr>
            <w:r w:rsidRPr="009A59F8">
              <w:rPr>
                <w:rFonts w:cs="Calibri"/>
                <w:color w:val="000000"/>
                <w:lang w:val="en-GB"/>
              </w:rPr>
              <w:t>20</w:t>
            </w:r>
          </w:p>
        </w:tc>
      </w:tr>
      <w:tr w:rsidR="00351FF8" w:rsidRPr="009A59F8" w14:paraId="240D52F0" w14:textId="77777777" w:rsidTr="005C4D1F">
        <w:tc>
          <w:tcPr>
            <w:tcW w:w="1985" w:type="dxa"/>
            <w:tcMar>
              <w:left w:w="90" w:type="dxa"/>
            </w:tcMar>
            <w:vAlign w:val="center"/>
          </w:tcPr>
          <w:p w14:paraId="6CF56B33" w14:textId="77777777" w:rsidR="00351FF8" w:rsidRPr="009A59F8" w:rsidRDefault="00351FF8" w:rsidP="005C4D1F">
            <w:pPr>
              <w:rPr>
                <w:rFonts w:cs="Arial"/>
                <w:lang w:val="en-GB"/>
              </w:rPr>
            </w:pPr>
            <w:r w:rsidRPr="009A59F8">
              <w:rPr>
                <w:rFonts w:cs="Arial"/>
                <w:lang w:val="en-GB"/>
              </w:rPr>
              <w:t>Plasma based decontamination suitable for low power cleaning of sample stage and sample surfaces</w:t>
            </w:r>
          </w:p>
        </w:tc>
        <w:tc>
          <w:tcPr>
            <w:tcW w:w="1144" w:type="dxa"/>
            <w:shd w:val="clear" w:color="auto" w:fill="BDD6EE" w:themeFill="accent5" w:themeFillTint="66"/>
            <w:vAlign w:val="center"/>
          </w:tcPr>
          <w:p w14:paraId="1E1E6370" w14:textId="77777777" w:rsidR="00351FF8" w:rsidRPr="009A59F8" w:rsidRDefault="00351FF8" w:rsidP="005C4D1F">
            <w:pPr>
              <w:jc w:val="center"/>
              <w:rPr>
                <w:rFonts w:eastAsia="Times New Roman"/>
                <w:color w:val="FF0000"/>
                <w:lang w:val="en-GB"/>
              </w:rPr>
            </w:pPr>
          </w:p>
        </w:tc>
        <w:tc>
          <w:tcPr>
            <w:tcW w:w="1368" w:type="dxa"/>
            <w:vAlign w:val="center"/>
          </w:tcPr>
          <w:p w14:paraId="0ED9865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4A03C2D2"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D55DEDD"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32537F54" w14:textId="77777777" w:rsidR="00351FF8" w:rsidRPr="009A59F8" w:rsidRDefault="00351FF8" w:rsidP="005C4D1F">
            <w:pPr>
              <w:jc w:val="center"/>
              <w:rPr>
                <w:rFonts w:eastAsia="Times New Roman"/>
                <w:lang w:val="en-GB"/>
              </w:rPr>
            </w:pPr>
          </w:p>
        </w:tc>
        <w:tc>
          <w:tcPr>
            <w:tcW w:w="624" w:type="dxa"/>
            <w:vAlign w:val="center"/>
          </w:tcPr>
          <w:p w14:paraId="48489873" w14:textId="77777777" w:rsidR="00351FF8" w:rsidRPr="009A59F8" w:rsidRDefault="00351FF8" w:rsidP="005C4D1F">
            <w:pPr>
              <w:jc w:val="center"/>
              <w:rPr>
                <w:rFonts w:eastAsia="Times New Roman" w:cs="Calibri"/>
                <w:lang w:val="en-GB"/>
              </w:rPr>
            </w:pPr>
            <w:r w:rsidRPr="009A59F8">
              <w:rPr>
                <w:rFonts w:cs="Calibri"/>
                <w:color w:val="000000"/>
                <w:lang w:val="en-GB"/>
              </w:rPr>
              <w:t>21</w:t>
            </w:r>
          </w:p>
        </w:tc>
      </w:tr>
      <w:tr w:rsidR="00351FF8" w:rsidRPr="009A59F8" w14:paraId="3397A070" w14:textId="77777777" w:rsidTr="005C4D1F">
        <w:tc>
          <w:tcPr>
            <w:tcW w:w="1985" w:type="dxa"/>
            <w:tcMar>
              <w:left w:w="90" w:type="dxa"/>
            </w:tcMar>
            <w:vAlign w:val="center"/>
          </w:tcPr>
          <w:p w14:paraId="2E338EE4" w14:textId="77777777" w:rsidR="00351FF8" w:rsidRPr="009A59F8" w:rsidRDefault="00351FF8" w:rsidP="005C4D1F">
            <w:pPr>
              <w:rPr>
                <w:rFonts w:cs="Arial"/>
                <w:lang w:val="en-GB"/>
              </w:rPr>
            </w:pPr>
            <w:r w:rsidRPr="009A59F8">
              <w:rPr>
                <w:rFonts w:cs="Arial"/>
                <w:lang w:val="en-GB"/>
              </w:rPr>
              <w:t>STEM detector with nominal resolution of at least 1 nm at 30kV of electron beam voltage</w:t>
            </w:r>
          </w:p>
        </w:tc>
        <w:tc>
          <w:tcPr>
            <w:tcW w:w="1144" w:type="dxa"/>
            <w:shd w:val="clear" w:color="auto" w:fill="BDD6EE" w:themeFill="accent5" w:themeFillTint="66"/>
            <w:vAlign w:val="center"/>
          </w:tcPr>
          <w:p w14:paraId="0AFD822B" w14:textId="77777777" w:rsidR="00351FF8" w:rsidRPr="009A59F8" w:rsidRDefault="00351FF8" w:rsidP="005C4D1F">
            <w:pPr>
              <w:jc w:val="center"/>
              <w:rPr>
                <w:rFonts w:eastAsia="Times New Roman"/>
                <w:color w:val="FF0000"/>
                <w:lang w:val="en-GB"/>
              </w:rPr>
            </w:pPr>
          </w:p>
        </w:tc>
        <w:tc>
          <w:tcPr>
            <w:tcW w:w="1368" w:type="dxa"/>
            <w:vAlign w:val="center"/>
          </w:tcPr>
          <w:p w14:paraId="3A776E1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2C6F9E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66D66A2"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5E0747A4" w14:textId="77777777" w:rsidR="00351FF8" w:rsidRPr="009A59F8" w:rsidRDefault="00351FF8" w:rsidP="005C4D1F">
            <w:pPr>
              <w:jc w:val="center"/>
              <w:rPr>
                <w:rFonts w:eastAsia="Times New Roman"/>
                <w:lang w:val="en-GB"/>
              </w:rPr>
            </w:pPr>
          </w:p>
        </w:tc>
        <w:tc>
          <w:tcPr>
            <w:tcW w:w="624" w:type="dxa"/>
            <w:vAlign w:val="center"/>
          </w:tcPr>
          <w:p w14:paraId="585442E8" w14:textId="77777777" w:rsidR="00351FF8" w:rsidRPr="009A59F8" w:rsidRDefault="00351FF8" w:rsidP="005C4D1F">
            <w:pPr>
              <w:jc w:val="center"/>
              <w:rPr>
                <w:rFonts w:eastAsia="Times New Roman" w:cs="Calibri"/>
                <w:lang w:val="en-GB"/>
              </w:rPr>
            </w:pPr>
            <w:r w:rsidRPr="009A59F8">
              <w:rPr>
                <w:rFonts w:cs="Calibri"/>
                <w:color w:val="000000"/>
                <w:lang w:val="en-GB"/>
              </w:rPr>
              <w:t>22</w:t>
            </w:r>
          </w:p>
        </w:tc>
      </w:tr>
      <w:tr w:rsidR="00351FF8" w:rsidRPr="009A59F8" w14:paraId="7CCA3B8D" w14:textId="77777777" w:rsidTr="005C4D1F">
        <w:tc>
          <w:tcPr>
            <w:tcW w:w="1985" w:type="dxa"/>
            <w:tcMar>
              <w:left w:w="90" w:type="dxa"/>
            </w:tcMar>
            <w:vAlign w:val="center"/>
          </w:tcPr>
          <w:p w14:paraId="5AF2C094" w14:textId="1C9244EF" w:rsidR="00351FF8" w:rsidRPr="009A59F8" w:rsidRDefault="0084757A" w:rsidP="005C4D1F">
            <w:pPr>
              <w:rPr>
                <w:rFonts w:cs="Arial"/>
                <w:lang w:val="en-GB"/>
              </w:rPr>
            </w:pPr>
            <w:r w:rsidRPr="0084757A">
              <w:rPr>
                <w:rFonts w:cs="Arial"/>
                <w:lang w:val="en-GB"/>
              </w:rPr>
              <w:t>Number of circular segments of the delivered STEM detector – where N is the number of such segments. The segmentation corresponds to either physical segmentation of the detector or other techniques that would allow to change radius of the annular detection area, i.e. by</w:t>
            </w:r>
            <w:r w:rsidR="006E1D64">
              <w:rPr>
                <w:rFonts w:cs="Arial"/>
                <w:lang w:val="en-GB"/>
              </w:rPr>
              <w:t xml:space="preserve"> </w:t>
            </w:r>
            <w:r w:rsidR="006E1D64" w:rsidRPr="006E1D64">
              <w:rPr>
                <w:rFonts w:cs="Arial"/>
                <w:lang w:val="en-GB"/>
              </w:rPr>
              <w:t>physical or digital</w:t>
            </w:r>
            <w:r w:rsidRPr="0084757A">
              <w:rPr>
                <w:rFonts w:cs="Arial"/>
                <w:lang w:val="en-GB"/>
              </w:rPr>
              <w:t xml:space="preserve"> apertures etc</w:t>
            </w:r>
            <w:r>
              <w:rPr>
                <w:rFonts w:cs="Arial"/>
                <w:lang w:val="en-GB"/>
              </w:rPr>
              <w:t>.</w:t>
            </w:r>
          </w:p>
        </w:tc>
        <w:tc>
          <w:tcPr>
            <w:tcW w:w="1144" w:type="dxa"/>
            <w:shd w:val="clear" w:color="auto" w:fill="BDD6EE" w:themeFill="accent5" w:themeFillTint="66"/>
            <w:vAlign w:val="center"/>
          </w:tcPr>
          <w:p w14:paraId="2DD2CA14"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0A9F32B7"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18695AF8" w14:textId="77777777" w:rsidR="00351FF8" w:rsidRPr="009A59F8" w:rsidRDefault="00351FF8" w:rsidP="005C4D1F">
            <w:pPr>
              <w:jc w:val="center"/>
              <w:rPr>
                <w:rFonts w:eastAsia="Times New Roman"/>
                <w:lang w:val="en-GB"/>
              </w:rPr>
            </w:pPr>
            <w:r w:rsidRPr="009A59F8">
              <w:rPr>
                <w:rFonts w:eastAsia="Times New Roman"/>
                <w:lang w:val="en-GB"/>
              </w:rPr>
              <w:t>2 ≤ N ≤ 6</w:t>
            </w:r>
          </w:p>
        </w:tc>
        <w:tc>
          <w:tcPr>
            <w:tcW w:w="1191" w:type="dxa"/>
            <w:tcMar>
              <w:left w:w="108" w:type="dxa"/>
            </w:tcMar>
            <w:vAlign w:val="center"/>
          </w:tcPr>
          <w:p w14:paraId="1CD39052" w14:textId="77777777" w:rsidR="00351FF8" w:rsidRPr="009A59F8" w:rsidRDefault="00351FF8" w:rsidP="005C4D1F">
            <w:pPr>
              <w:jc w:val="center"/>
              <w:rPr>
                <w:rFonts w:eastAsia="Times New Roman"/>
                <w:lang w:val="en-GB"/>
              </w:rPr>
            </w:pPr>
            <w:r w:rsidRPr="009A59F8">
              <w:rPr>
                <w:rFonts w:eastAsia="Times New Roman"/>
                <w:lang w:val="en-GB"/>
              </w:rPr>
              <w:t>N*0.5</w:t>
            </w:r>
          </w:p>
        </w:tc>
        <w:tc>
          <w:tcPr>
            <w:tcW w:w="935" w:type="dxa"/>
            <w:shd w:val="clear" w:color="auto" w:fill="92D050"/>
            <w:vAlign w:val="center"/>
          </w:tcPr>
          <w:p w14:paraId="7B54646A" w14:textId="77777777" w:rsidR="00351FF8" w:rsidRPr="009A59F8" w:rsidRDefault="00351FF8" w:rsidP="005C4D1F">
            <w:pPr>
              <w:jc w:val="center"/>
              <w:rPr>
                <w:rFonts w:eastAsia="Times New Roman"/>
                <w:lang w:val="en-GB"/>
              </w:rPr>
            </w:pPr>
          </w:p>
        </w:tc>
        <w:tc>
          <w:tcPr>
            <w:tcW w:w="624" w:type="dxa"/>
            <w:vAlign w:val="center"/>
          </w:tcPr>
          <w:p w14:paraId="6F9D3369" w14:textId="77777777" w:rsidR="00351FF8" w:rsidRPr="009A59F8" w:rsidRDefault="00351FF8" w:rsidP="005C4D1F">
            <w:pPr>
              <w:jc w:val="center"/>
              <w:rPr>
                <w:rFonts w:eastAsia="Times New Roman" w:cs="Calibri"/>
                <w:lang w:val="en-GB"/>
              </w:rPr>
            </w:pPr>
            <w:r w:rsidRPr="009A59F8">
              <w:rPr>
                <w:rFonts w:cs="Calibri"/>
                <w:color w:val="000000"/>
                <w:lang w:val="en-GB"/>
              </w:rPr>
              <w:t>23</w:t>
            </w:r>
          </w:p>
        </w:tc>
      </w:tr>
      <w:tr w:rsidR="00351FF8" w:rsidRPr="009A59F8" w14:paraId="6BD08C7B" w14:textId="77777777" w:rsidTr="005C4D1F">
        <w:tc>
          <w:tcPr>
            <w:tcW w:w="1985" w:type="dxa"/>
            <w:tcMar>
              <w:left w:w="90" w:type="dxa"/>
            </w:tcMar>
            <w:vAlign w:val="center"/>
          </w:tcPr>
          <w:p w14:paraId="755B8C87" w14:textId="77777777" w:rsidR="00351FF8" w:rsidRPr="009A59F8" w:rsidRDefault="00351FF8" w:rsidP="005C4D1F">
            <w:pPr>
              <w:rPr>
                <w:rFonts w:cs="Arial"/>
                <w:lang w:val="en-GB"/>
              </w:rPr>
            </w:pPr>
            <w:r w:rsidRPr="009A59F8">
              <w:rPr>
                <w:rFonts w:cs="Arial"/>
                <w:lang w:val="en-GB"/>
              </w:rPr>
              <w:t xml:space="preserve">Possibility to use separate (at least four) segments of the delivered STEM detector which would be compatible with differential phase contrast geometry </w:t>
            </w:r>
            <w:r w:rsidRPr="009A59F8">
              <w:rPr>
                <w:rFonts w:cs="Arial"/>
                <w:lang w:val="en-GB"/>
              </w:rPr>
              <w:lastRenderedPageBreak/>
              <w:t>(typical for STEM microscopes) and potentially allow user to extract beam deflections. More specifically – segmentation of the HAADF part of the detector to at last 4 quadrants.</w:t>
            </w:r>
          </w:p>
        </w:tc>
        <w:tc>
          <w:tcPr>
            <w:tcW w:w="1144" w:type="dxa"/>
            <w:shd w:val="clear" w:color="auto" w:fill="BDD6EE" w:themeFill="accent5" w:themeFillTint="66"/>
            <w:vAlign w:val="center"/>
          </w:tcPr>
          <w:p w14:paraId="542AFE12" w14:textId="77777777" w:rsidR="00351FF8" w:rsidRPr="009A59F8" w:rsidRDefault="00351FF8" w:rsidP="005C4D1F">
            <w:pPr>
              <w:jc w:val="center"/>
              <w:rPr>
                <w:rFonts w:eastAsia="Times New Roman"/>
                <w:color w:val="FF0000"/>
                <w:lang w:val="en-GB"/>
              </w:rPr>
            </w:pPr>
          </w:p>
        </w:tc>
        <w:tc>
          <w:tcPr>
            <w:tcW w:w="1368" w:type="dxa"/>
            <w:vAlign w:val="center"/>
          </w:tcPr>
          <w:p w14:paraId="1061C91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26C34F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C380D97"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D6E4659" w14:textId="77777777" w:rsidR="00351FF8" w:rsidRPr="009A59F8" w:rsidRDefault="00351FF8" w:rsidP="005C4D1F">
            <w:pPr>
              <w:jc w:val="center"/>
              <w:rPr>
                <w:rFonts w:eastAsia="Times New Roman"/>
                <w:lang w:val="en-GB"/>
              </w:rPr>
            </w:pPr>
          </w:p>
        </w:tc>
        <w:tc>
          <w:tcPr>
            <w:tcW w:w="624" w:type="dxa"/>
            <w:vAlign w:val="center"/>
          </w:tcPr>
          <w:p w14:paraId="3A8DC522" w14:textId="77777777" w:rsidR="00351FF8" w:rsidRPr="009A59F8" w:rsidRDefault="00351FF8" w:rsidP="005C4D1F">
            <w:pPr>
              <w:jc w:val="center"/>
              <w:rPr>
                <w:rFonts w:eastAsia="Times New Roman" w:cs="Calibri"/>
                <w:lang w:val="en-GB"/>
              </w:rPr>
            </w:pPr>
            <w:r w:rsidRPr="009A59F8">
              <w:rPr>
                <w:rFonts w:cs="Calibri"/>
                <w:color w:val="000000"/>
                <w:lang w:val="en-GB"/>
              </w:rPr>
              <w:t>24</w:t>
            </w:r>
          </w:p>
        </w:tc>
      </w:tr>
      <w:tr w:rsidR="00351FF8" w:rsidRPr="009A59F8" w14:paraId="7910848E" w14:textId="77777777" w:rsidTr="005C4D1F">
        <w:tc>
          <w:tcPr>
            <w:tcW w:w="1985" w:type="dxa"/>
            <w:tcMar>
              <w:left w:w="90" w:type="dxa"/>
            </w:tcMar>
            <w:vAlign w:val="center"/>
          </w:tcPr>
          <w:p w14:paraId="3AAA3070" w14:textId="233F6562" w:rsidR="00351FF8" w:rsidRPr="009A59F8" w:rsidRDefault="00351FF8" w:rsidP="005C4D1F">
            <w:pPr>
              <w:rPr>
                <w:rFonts w:cs="Arial"/>
                <w:lang w:val="en-GB"/>
              </w:rPr>
            </w:pPr>
            <w:r w:rsidRPr="009A59F8">
              <w:rPr>
                <w:rFonts w:cs="Arial"/>
                <w:lang w:val="en-GB"/>
              </w:rPr>
              <w:t>Sample stage compatibility with STEM imaging and FIB thinning of lamellae placed on a TEM grid holder without breaking vacuum. It is necessary to prove that the basic geometry of the delivered system allows for inserting and high-resolution STEM imaging of just prepared TEM lamellae placed on the TEM grid and for its thinning. (proven by attaching sequence of images</w:t>
            </w:r>
            <w:r w:rsidR="00E25115" w:rsidRPr="00E25115">
              <w:rPr>
                <w:rFonts w:cs="Arial"/>
                <w:lang w:val="en-GB"/>
              </w:rPr>
              <w:t xml:space="preserve"> or videorecording</w:t>
            </w:r>
            <w:r w:rsidRPr="009A59F8">
              <w:rPr>
                <w:rFonts w:cs="Arial"/>
                <w:lang w:val="en-GB"/>
              </w:rPr>
              <w:t>)</w:t>
            </w:r>
          </w:p>
        </w:tc>
        <w:tc>
          <w:tcPr>
            <w:tcW w:w="1144" w:type="dxa"/>
            <w:shd w:val="clear" w:color="auto" w:fill="BDD6EE" w:themeFill="accent5" w:themeFillTint="66"/>
            <w:vAlign w:val="center"/>
          </w:tcPr>
          <w:p w14:paraId="2E1105F1" w14:textId="77777777" w:rsidR="00351FF8" w:rsidRPr="009A59F8" w:rsidRDefault="00351FF8" w:rsidP="005C4D1F">
            <w:pPr>
              <w:jc w:val="center"/>
              <w:rPr>
                <w:rFonts w:eastAsia="Times New Roman"/>
                <w:color w:val="FF0000"/>
                <w:lang w:val="en-GB"/>
              </w:rPr>
            </w:pPr>
          </w:p>
        </w:tc>
        <w:tc>
          <w:tcPr>
            <w:tcW w:w="1368" w:type="dxa"/>
            <w:vAlign w:val="center"/>
          </w:tcPr>
          <w:p w14:paraId="5E1DAC7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336D463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22C6E2D"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7D8B69EB" w14:textId="77777777" w:rsidR="00351FF8" w:rsidRPr="009A59F8" w:rsidRDefault="00351FF8" w:rsidP="005C4D1F">
            <w:pPr>
              <w:jc w:val="center"/>
              <w:rPr>
                <w:rFonts w:eastAsia="Times New Roman"/>
                <w:lang w:val="en-GB"/>
              </w:rPr>
            </w:pPr>
          </w:p>
        </w:tc>
        <w:tc>
          <w:tcPr>
            <w:tcW w:w="624" w:type="dxa"/>
            <w:vAlign w:val="center"/>
          </w:tcPr>
          <w:p w14:paraId="686B57B4" w14:textId="77777777" w:rsidR="00351FF8" w:rsidRPr="009A59F8" w:rsidRDefault="00351FF8" w:rsidP="005C4D1F">
            <w:pPr>
              <w:jc w:val="center"/>
              <w:rPr>
                <w:rFonts w:eastAsia="Times New Roman" w:cs="Calibri"/>
                <w:lang w:val="en-GB"/>
              </w:rPr>
            </w:pPr>
            <w:r w:rsidRPr="009A59F8">
              <w:rPr>
                <w:rFonts w:cs="Calibri"/>
                <w:color w:val="000000"/>
                <w:lang w:val="en-GB"/>
              </w:rPr>
              <w:t>25</w:t>
            </w:r>
          </w:p>
        </w:tc>
      </w:tr>
      <w:tr w:rsidR="00351FF8" w:rsidRPr="009A59F8" w14:paraId="4554AF7C" w14:textId="77777777" w:rsidTr="005C4D1F">
        <w:tc>
          <w:tcPr>
            <w:tcW w:w="1985" w:type="dxa"/>
            <w:tcMar>
              <w:left w:w="90" w:type="dxa"/>
            </w:tcMar>
            <w:vAlign w:val="center"/>
          </w:tcPr>
          <w:p w14:paraId="09BA3892" w14:textId="77777777" w:rsidR="00351FF8" w:rsidRPr="009A59F8" w:rsidRDefault="00351FF8" w:rsidP="005C4D1F">
            <w:pPr>
              <w:rPr>
                <w:rFonts w:cs="Arial"/>
                <w:lang w:val="en-GB"/>
              </w:rPr>
            </w:pPr>
            <w:r w:rsidRPr="009A59F8">
              <w:rPr>
                <w:rFonts w:cs="Arial"/>
                <w:lang w:val="en-GB"/>
              </w:rPr>
              <w:t>AC/DC field cancelation system</w:t>
            </w:r>
          </w:p>
        </w:tc>
        <w:tc>
          <w:tcPr>
            <w:tcW w:w="1144" w:type="dxa"/>
            <w:shd w:val="clear" w:color="auto" w:fill="BDD6EE" w:themeFill="accent5" w:themeFillTint="66"/>
            <w:vAlign w:val="center"/>
          </w:tcPr>
          <w:p w14:paraId="4818EB9E" w14:textId="77777777" w:rsidR="00351FF8" w:rsidRPr="009A59F8" w:rsidRDefault="00351FF8" w:rsidP="005C4D1F">
            <w:pPr>
              <w:jc w:val="center"/>
              <w:rPr>
                <w:rFonts w:eastAsia="Times New Roman"/>
                <w:color w:val="FF0000"/>
                <w:lang w:val="en-GB"/>
              </w:rPr>
            </w:pPr>
          </w:p>
        </w:tc>
        <w:tc>
          <w:tcPr>
            <w:tcW w:w="1368" w:type="dxa"/>
            <w:vAlign w:val="center"/>
          </w:tcPr>
          <w:p w14:paraId="7F13D72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732BDD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0A937D2"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6CF49E7" w14:textId="77777777" w:rsidR="00351FF8" w:rsidRPr="009A59F8" w:rsidRDefault="00351FF8" w:rsidP="005C4D1F">
            <w:pPr>
              <w:jc w:val="center"/>
              <w:rPr>
                <w:rFonts w:eastAsia="Times New Roman"/>
                <w:lang w:val="en-GB"/>
              </w:rPr>
            </w:pPr>
          </w:p>
        </w:tc>
        <w:tc>
          <w:tcPr>
            <w:tcW w:w="624" w:type="dxa"/>
            <w:vAlign w:val="center"/>
          </w:tcPr>
          <w:p w14:paraId="39532239" w14:textId="77777777" w:rsidR="00351FF8" w:rsidRPr="009A59F8" w:rsidRDefault="00351FF8" w:rsidP="005C4D1F">
            <w:pPr>
              <w:jc w:val="center"/>
              <w:rPr>
                <w:rFonts w:eastAsia="Times New Roman" w:cs="Calibri"/>
                <w:lang w:val="en-GB"/>
              </w:rPr>
            </w:pPr>
            <w:r w:rsidRPr="009A59F8">
              <w:rPr>
                <w:rFonts w:cs="Calibri"/>
                <w:color w:val="000000"/>
                <w:lang w:val="en-GB"/>
              </w:rPr>
              <w:t>26</w:t>
            </w:r>
          </w:p>
        </w:tc>
      </w:tr>
      <w:tr w:rsidR="00351FF8" w:rsidRPr="009A59F8" w14:paraId="2176AD42" w14:textId="77777777" w:rsidTr="005C4D1F">
        <w:tc>
          <w:tcPr>
            <w:tcW w:w="1985" w:type="dxa"/>
            <w:tcMar>
              <w:left w:w="90" w:type="dxa"/>
            </w:tcMar>
            <w:vAlign w:val="center"/>
          </w:tcPr>
          <w:p w14:paraId="5CDD0C86" w14:textId="77777777" w:rsidR="00351FF8" w:rsidRPr="009A59F8" w:rsidRDefault="00351FF8" w:rsidP="005C4D1F">
            <w:pPr>
              <w:rPr>
                <w:rFonts w:cs="Arial"/>
                <w:color w:val="000000" w:themeColor="text1"/>
                <w:lang w:val="en-GB"/>
              </w:rPr>
            </w:pPr>
            <w:r w:rsidRPr="009A59F8">
              <w:rPr>
                <w:rFonts w:cs="Arial"/>
                <w:lang w:val="en-GB"/>
              </w:rPr>
              <w:t>Number of ports for mounting Gas Injection systems units – where N is number of free ports in required geometry</w:t>
            </w:r>
          </w:p>
        </w:tc>
        <w:tc>
          <w:tcPr>
            <w:tcW w:w="1144" w:type="dxa"/>
            <w:shd w:val="clear" w:color="auto" w:fill="BDD6EE" w:themeFill="accent5" w:themeFillTint="66"/>
            <w:vAlign w:val="center"/>
          </w:tcPr>
          <w:p w14:paraId="273660C6"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6C2B5B93"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566519D3" w14:textId="77777777" w:rsidR="00351FF8" w:rsidRPr="009A59F8" w:rsidRDefault="00351FF8" w:rsidP="005C4D1F">
            <w:pPr>
              <w:jc w:val="center"/>
              <w:rPr>
                <w:rFonts w:eastAsia="Times New Roman"/>
                <w:lang w:val="en-GB"/>
              </w:rPr>
            </w:pPr>
            <w:r w:rsidRPr="009A59F8">
              <w:rPr>
                <w:rFonts w:eastAsia="Times New Roman"/>
                <w:lang w:val="en-GB"/>
              </w:rPr>
              <w:t>1 ≤ N ≤ 5</w:t>
            </w:r>
          </w:p>
        </w:tc>
        <w:tc>
          <w:tcPr>
            <w:tcW w:w="1191" w:type="dxa"/>
            <w:tcMar>
              <w:left w:w="108" w:type="dxa"/>
            </w:tcMar>
            <w:vAlign w:val="center"/>
          </w:tcPr>
          <w:p w14:paraId="7F9CA491" w14:textId="77777777" w:rsidR="00351FF8" w:rsidRPr="009A59F8" w:rsidRDefault="00351FF8" w:rsidP="005C4D1F">
            <w:pPr>
              <w:jc w:val="center"/>
              <w:rPr>
                <w:rFonts w:eastAsia="Times New Roman"/>
                <w:lang w:val="en-GB"/>
              </w:rPr>
            </w:pPr>
            <w:r w:rsidRPr="009A59F8">
              <w:rPr>
                <w:rFonts w:eastAsia="Times New Roman"/>
                <w:lang w:val="en-GB"/>
              </w:rPr>
              <w:t>N*1</w:t>
            </w:r>
          </w:p>
        </w:tc>
        <w:tc>
          <w:tcPr>
            <w:tcW w:w="935" w:type="dxa"/>
            <w:shd w:val="clear" w:color="auto" w:fill="92D050"/>
            <w:vAlign w:val="center"/>
          </w:tcPr>
          <w:p w14:paraId="3762449D" w14:textId="77777777" w:rsidR="00351FF8" w:rsidRPr="009A59F8" w:rsidRDefault="00351FF8" w:rsidP="005C4D1F">
            <w:pPr>
              <w:jc w:val="center"/>
              <w:rPr>
                <w:rFonts w:eastAsia="Times New Roman"/>
                <w:lang w:val="en-GB"/>
              </w:rPr>
            </w:pPr>
          </w:p>
        </w:tc>
        <w:tc>
          <w:tcPr>
            <w:tcW w:w="624" w:type="dxa"/>
            <w:vAlign w:val="center"/>
          </w:tcPr>
          <w:p w14:paraId="4FEF1147" w14:textId="77777777" w:rsidR="00351FF8" w:rsidRPr="009A59F8" w:rsidRDefault="00351FF8" w:rsidP="005C4D1F">
            <w:pPr>
              <w:jc w:val="center"/>
              <w:rPr>
                <w:rFonts w:eastAsia="Times New Roman" w:cs="Calibri"/>
                <w:lang w:val="en-GB"/>
              </w:rPr>
            </w:pPr>
            <w:r w:rsidRPr="009A59F8">
              <w:rPr>
                <w:rFonts w:cs="Calibri"/>
                <w:color w:val="000000"/>
                <w:lang w:val="en-GB"/>
              </w:rPr>
              <w:t>27</w:t>
            </w:r>
          </w:p>
        </w:tc>
      </w:tr>
      <w:tr w:rsidR="00351FF8" w:rsidRPr="009A59F8" w14:paraId="4CF37911" w14:textId="77777777" w:rsidTr="005C4D1F">
        <w:tc>
          <w:tcPr>
            <w:tcW w:w="1985" w:type="dxa"/>
            <w:tcMar>
              <w:left w:w="90" w:type="dxa"/>
            </w:tcMar>
            <w:vAlign w:val="center"/>
          </w:tcPr>
          <w:p w14:paraId="60E175FF" w14:textId="77777777" w:rsidR="00351FF8" w:rsidRPr="009A59F8" w:rsidRDefault="00351FF8" w:rsidP="005C4D1F">
            <w:pPr>
              <w:rPr>
                <w:rFonts w:cs="Arial"/>
                <w:lang w:val="en-GB"/>
              </w:rPr>
            </w:pPr>
            <w:r w:rsidRPr="009A59F8">
              <w:rPr>
                <w:rFonts w:cs="Arial"/>
                <w:lang w:val="en-GB"/>
              </w:rPr>
              <w:t xml:space="preserve">Readiness for future upgrade with </w:t>
            </w:r>
            <w:r w:rsidRPr="009A59F8">
              <w:rPr>
                <w:rFonts w:cs="Arial"/>
                <w:lang w:val="en-GB"/>
              </w:rPr>
              <w:lastRenderedPageBreak/>
              <w:t>analytical units (EDX/EDS) – requires necessary free ports in required geometry</w:t>
            </w:r>
          </w:p>
        </w:tc>
        <w:tc>
          <w:tcPr>
            <w:tcW w:w="1144" w:type="dxa"/>
            <w:shd w:val="clear" w:color="auto" w:fill="BDD6EE" w:themeFill="accent5" w:themeFillTint="66"/>
            <w:vAlign w:val="center"/>
          </w:tcPr>
          <w:p w14:paraId="44789A3E" w14:textId="77777777" w:rsidR="00351FF8" w:rsidRPr="009A59F8" w:rsidRDefault="00351FF8" w:rsidP="005C4D1F">
            <w:pPr>
              <w:jc w:val="center"/>
              <w:rPr>
                <w:rFonts w:eastAsia="Times New Roman"/>
                <w:color w:val="FF0000"/>
                <w:lang w:val="en-GB"/>
              </w:rPr>
            </w:pPr>
          </w:p>
        </w:tc>
        <w:tc>
          <w:tcPr>
            <w:tcW w:w="1368" w:type="dxa"/>
            <w:shd w:val="clear" w:color="auto" w:fill="auto"/>
            <w:vAlign w:val="center"/>
          </w:tcPr>
          <w:p w14:paraId="61C217D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E1A3CD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F9E0AB4"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6D0D978B" w14:textId="77777777" w:rsidR="00351FF8" w:rsidRPr="009A59F8" w:rsidRDefault="00351FF8" w:rsidP="005C4D1F">
            <w:pPr>
              <w:jc w:val="center"/>
              <w:rPr>
                <w:rFonts w:eastAsia="Times New Roman"/>
                <w:lang w:val="en-GB"/>
              </w:rPr>
            </w:pPr>
          </w:p>
        </w:tc>
        <w:tc>
          <w:tcPr>
            <w:tcW w:w="624" w:type="dxa"/>
            <w:vAlign w:val="center"/>
          </w:tcPr>
          <w:p w14:paraId="3D7BAEF3" w14:textId="77777777" w:rsidR="00351FF8" w:rsidRPr="009A59F8" w:rsidRDefault="00351FF8" w:rsidP="005C4D1F">
            <w:pPr>
              <w:jc w:val="center"/>
              <w:rPr>
                <w:rFonts w:eastAsia="Times New Roman" w:cs="Calibri"/>
                <w:lang w:val="en-GB"/>
              </w:rPr>
            </w:pPr>
            <w:r w:rsidRPr="009A59F8">
              <w:rPr>
                <w:rFonts w:cs="Calibri"/>
                <w:color w:val="000000"/>
                <w:lang w:val="en-GB"/>
              </w:rPr>
              <w:t>28</w:t>
            </w:r>
          </w:p>
        </w:tc>
      </w:tr>
      <w:tr w:rsidR="00351FF8" w:rsidRPr="009A59F8" w14:paraId="06D9A054" w14:textId="77777777" w:rsidTr="005C4D1F">
        <w:tc>
          <w:tcPr>
            <w:tcW w:w="1985" w:type="dxa"/>
            <w:tcMar>
              <w:left w:w="90" w:type="dxa"/>
            </w:tcMar>
            <w:vAlign w:val="center"/>
          </w:tcPr>
          <w:p w14:paraId="33786462" w14:textId="77777777" w:rsidR="00351FF8" w:rsidRPr="009A59F8" w:rsidRDefault="00351FF8" w:rsidP="005C4D1F">
            <w:pPr>
              <w:rPr>
                <w:rFonts w:cs="Arial"/>
                <w:color w:val="000000" w:themeColor="text1"/>
                <w:lang w:val="en-GB"/>
              </w:rPr>
            </w:pPr>
            <w:r w:rsidRPr="009A59F8">
              <w:rPr>
                <w:rFonts w:cs="Arial"/>
                <w:lang w:val="en-GB"/>
              </w:rPr>
              <w:t>Starter kit with at least 4 types of at least 50 sample stubs, silver or carbon paint etc.</w:t>
            </w:r>
          </w:p>
        </w:tc>
        <w:tc>
          <w:tcPr>
            <w:tcW w:w="1144" w:type="dxa"/>
            <w:shd w:val="clear" w:color="auto" w:fill="BDD6EE" w:themeFill="accent5" w:themeFillTint="66"/>
            <w:vAlign w:val="center"/>
          </w:tcPr>
          <w:p w14:paraId="2CAFC9F6" w14:textId="77777777" w:rsidR="00351FF8" w:rsidRPr="009A59F8" w:rsidRDefault="00351FF8" w:rsidP="005C4D1F">
            <w:pPr>
              <w:jc w:val="center"/>
              <w:rPr>
                <w:rFonts w:eastAsia="Times New Roman"/>
                <w:color w:val="FF0000"/>
                <w:lang w:val="en-GB"/>
              </w:rPr>
            </w:pPr>
          </w:p>
        </w:tc>
        <w:tc>
          <w:tcPr>
            <w:tcW w:w="1368" w:type="dxa"/>
            <w:shd w:val="clear" w:color="auto" w:fill="auto"/>
            <w:vAlign w:val="center"/>
          </w:tcPr>
          <w:p w14:paraId="6EE3AB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2F314C0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13E622A"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2148B2E3" w14:textId="77777777" w:rsidR="00351FF8" w:rsidRPr="009A59F8" w:rsidRDefault="00351FF8" w:rsidP="005C4D1F">
            <w:pPr>
              <w:jc w:val="center"/>
              <w:rPr>
                <w:rFonts w:eastAsia="Times New Roman"/>
                <w:lang w:val="en-GB"/>
              </w:rPr>
            </w:pPr>
          </w:p>
        </w:tc>
        <w:tc>
          <w:tcPr>
            <w:tcW w:w="624" w:type="dxa"/>
            <w:vAlign w:val="center"/>
          </w:tcPr>
          <w:p w14:paraId="7D0368D5" w14:textId="77777777" w:rsidR="00351FF8" w:rsidRPr="009A59F8" w:rsidRDefault="00351FF8" w:rsidP="005C4D1F">
            <w:pPr>
              <w:jc w:val="center"/>
              <w:rPr>
                <w:rFonts w:eastAsia="Times New Roman" w:cs="Calibri"/>
                <w:lang w:val="en-GB"/>
              </w:rPr>
            </w:pPr>
            <w:r w:rsidRPr="009A59F8">
              <w:rPr>
                <w:rFonts w:cs="Calibri"/>
                <w:color w:val="000000"/>
                <w:lang w:val="en-GB"/>
              </w:rPr>
              <w:t>29</w:t>
            </w:r>
          </w:p>
        </w:tc>
      </w:tr>
      <w:tr w:rsidR="00351FF8" w:rsidRPr="009A59F8" w14:paraId="072414F0" w14:textId="77777777" w:rsidTr="005C4D1F">
        <w:tc>
          <w:tcPr>
            <w:tcW w:w="1985" w:type="dxa"/>
            <w:tcMar>
              <w:left w:w="90" w:type="dxa"/>
            </w:tcMar>
            <w:vAlign w:val="center"/>
          </w:tcPr>
          <w:p w14:paraId="65E86E2F" w14:textId="77777777" w:rsidR="00351FF8" w:rsidRPr="009A59F8" w:rsidRDefault="00351FF8" w:rsidP="005C4D1F">
            <w:pPr>
              <w:rPr>
                <w:rFonts w:cs="Arial"/>
                <w:color w:val="000000" w:themeColor="text1"/>
                <w:lang w:val="en-GB"/>
              </w:rPr>
            </w:pPr>
            <w:r w:rsidRPr="009A59F8">
              <w:rPr>
                <w:rFonts w:cs="Arial"/>
                <w:lang w:val="en-GB"/>
              </w:rPr>
              <w:t>TEM grid holder with at least 3 grid positions – N is number of grid positions</w:t>
            </w:r>
          </w:p>
        </w:tc>
        <w:tc>
          <w:tcPr>
            <w:tcW w:w="1144" w:type="dxa"/>
            <w:shd w:val="clear" w:color="auto" w:fill="BDD6EE" w:themeFill="accent5" w:themeFillTint="66"/>
            <w:vAlign w:val="center"/>
          </w:tcPr>
          <w:p w14:paraId="20D7FFB5"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1979752F"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639148EA" w14:textId="77777777" w:rsidR="00351FF8" w:rsidRPr="009A59F8" w:rsidRDefault="00351FF8" w:rsidP="005C4D1F">
            <w:pPr>
              <w:jc w:val="center"/>
              <w:rPr>
                <w:rFonts w:eastAsia="Times New Roman"/>
                <w:lang w:val="en-GB"/>
              </w:rPr>
            </w:pPr>
            <w:r w:rsidRPr="009A59F8">
              <w:rPr>
                <w:rFonts w:eastAsia="Times New Roman"/>
                <w:lang w:val="en-GB"/>
              </w:rPr>
              <w:t>1 ≤ N ≤ 3</w:t>
            </w:r>
          </w:p>
        </w:tc>
        <w:tc>
          <w:tcPr>
            <w:tcW w:w="1191" w:type="dxa"/>
            <w:tcMar>
              <w:left w:w="108" w:type="dxa"/>
            </w:tcMar>
            <w:vAlign w:val="center"/>
          </w:tcPr>
          <w:p w14:paraId="57A725BA" w14:textId="77777777" w:rsidR="00351FF8" w:rsidRPr="009A59F8" w:rsidRDefault="00351FF8" w:rsidP="005C4D1F">
            <w:pPr>
              <w:jc w:val="center"/>
              <w:rPr>
                <w:rFonts w:eastAsia="Times New Roman"/>
                <w:lang w:val="en-GB"/>
              </w:rPr>
            </w:pPr>
            <w:r w:rsidRPr="009A59F8">
              <w:rPr>
                <w:rFonts w:eastAsia="Times New Roman"/>
                <w:lang w:val="en-GB"/>
              </w:rPr>
              <w:t>N*1</w:t>
            </w:r>
          </w:p>
        </w:tc>
        <w:tc>
          <w:tcPr>
            <w:tcW w:w="935" w:type="dxa"/>
            <w:shd w:val="clear" w:color="auto" w:fill="92D050"/>
            <w:vAlign w:val="center"/>
          </w:tcPr>
          <w:p w14:paraId="425F3FEA" w14:textId="77777777" w:rsidR="00351FF8" w:rsidRPr="009A59F8" w:rsidRDefault="00351FF8" w:rsidP="005C4D1F">
            <w:pPr>
              <w:jc w:val="center"/>
              <w:rPr>
                <w:rFonts w:eastAsia="Times New Roman"/>
                <w:lang w:val="en-GB"/>
              </w:rPr>
            </w:pPr>
          </w:p>
        </w:tc>
        <w:tc>
          <w:tcPr>
            <w:tcW w:w="624" w:type="dxa"/>
            <w:vAlign w:val="center"/>
          </w:tcPr>
          <w:p w14:paraId="5B23CAB3" w14:textId="77777777" w:rsidR="00351FF8" w:rsidRPr="009A59F8" w:rsidRDefault="00351FF8" w:rsidP="005C4D1F">
            <w:pPr>
              <w:jc w:val="center"/>
              <w:rPr>
                <w:rFonts w:eastAsia="Times New Roman" w:cs="Calibri"/>
                <w:lang w:val="en-GB"/>
              </w:rPr>
            </w:pPr>
            <w:r w:rsidRPr="009A59F8">
              <w:rPr>
                <w:rFonts w:cs="Calibri"/>
                <w:color w:val="000000"/>
                <w:lang w:val="en-GB"/>
              </w:rPr>
              <w:t>30</w:t>
            </w:r>
          </w:p>
        </w:tc>
      </w:tr>
      <w:tr w:rsidR="00351FF8" w:rsidRPr="009A59F8" w14:paraId="1AD623AB" w14:textId="77777777" w:rsidTr="005C4D1F">
        <w:tc>
          <w:tcPr>
            <w:tcW w:w="1985" w:type="dxa"/>
            <w:tcMar>
              <w:left w:w="90" w:type="dxa"/>
            </w:tcMar>
            <w:vAlign w:val="center"/>
          </w:tcPr>
          <w:p w14:paraId="0E4401D9" w14:textId="77777777" w:rsidR="00351FF8" w:rsidRPr="009A59F8" w:rsidRDefault="00351FF8" w:rsidP="005C4D1F">
            <w:pPr>
              <w:rPr>
                <w:rFonts w:cs="Arial"/>
                <w:color w:val="000000" w:themeColor="text1"/>
                <w:lang w:val="en-GB"/>
              </w:rPr>
            </w:pPr>
            <w:r w:rsidRPr="009A59F8">
              <w:rPr>
                <w:rFonts w:cs="Arial"/>
                <w:lang w:val="en-GB"/>
              </w:rPr>
              <w:t>Level of automatization of lamellae preparation where N is awarded for each of following steps (automatic protective layer deposition, automatic cut-out, user supervised sample to grid transfer, automatic lamella thinning).</w:t>
            </w:r>
          </w:p>
        </w:tc>
        <w:tc>
          <w:tcPr>
            <w:tcW w:w="1144" w:type="dxa"/>
            <w:shd w:val="clear" w:color="auto" w:fill="BDD6EE" w:themeFill="accent5" w:themeFillTint="66"/>
            <w:vAlign w:val="center"/>
          </w:tcPr>
          <w:p w14:paraId="6207A052"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599E565C"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2A63E8D5" w14:textId="77777777" w:rsidR="00351FF8" w:rsidRPr="009A59F8" w:rsidRDefault="00351FF8" w:rsidP="005C4D1F">
            <w:pPr>
              <w:jc w:val="center"/>
              <w:rPr>
                <w:rFonts w:eastAsia="Times New Roman"/>
                <w:lang w:val="en-GB"/>
              </w:rPr>
            </w:pPr>
            <w:r w:rsidRPr="009A59F8">
              <w:rPr>
                <w:rFonts w:eastAsia="Times New Roman"/>
                <w:lang w:val="en-GB"/>
              </w:rPr>
              <w:t>1 ≤ N ≤ 5</w:t>
            </w:r>
          </w:p>
        </w:tc>
        <w:tc>
          <w:tcPr>
            <w:tcW w:w="1191" w:type="dxa"/>
            <w:tcMar>
              <w:left w:w="108" w:type="dxa"/>
            </w:tcMar>
            <w:vAlign w:val="center"/>
          </w:tcPr>
          <w:p w14:paraId="55E7EBF3" w14:textId="77777777" w:rsidR="00351FF8" w:rsidRPr="009A59F8" w:rsidRDefault="00351FF8" w:rsidP="005C4D1F">
            <w:pPr>
              <w:jc w:val="center"/>
              <w:rPr>
                <w:rFonts w:eastAsia="Times New Roman"/>
                <w:lang w:val="en-GB"/>
              </w:rPr>
            </w:pPr>
            <w:r w:rsidRPr="009A59F8">
              <w:rPr>
                <w:rFonts w:eastAsia="Times New Roman"/>
                <w:lang w:val="en-GB"/>
              </w:rPr>
              <w:t>N*2</w:t>
            </w:r>
          </w:p>
        </w:tc>
        <w:tc>
          <w:tcPr>
            <w:tcW w:w="935" w:type="dxa"/>
            <w:shd w:val="clear" w:color="auto" w:fill="92D050"/>
            <w:vAlign w:val="center"/>
          </w:tcPr>
          <w:p w14:paraId="3D53A870" w14:textId="77777777" w:rsidR="00351FF8" w:rsidRPr="009A59F8" w:rsidRDefault="00351FF8" w:rsidP="005C4D1F">
            <w:pPr>
              <w:jc w:val="center"/>
              <w:rPr>
                <w:rFonts w:eastAsia="Times New Roman"/>
                <w:lang w:val="en-GB"/>
              </w:rPr>
            </w:pPr>
          </w:p>
        </w:tc>
        <w:tc>
          <w:tcPr>
            <w:tcW w:w="624" w:type="dxa"/>
            <w:vAlign w:val="center"/>
          </w:tcPr>
          <w:p w14:paraId="4D719E63" w14:textId="77777777" w:rsidR="00351FF8" w:rsidRPr="009A59F8" w:rsidRDefault="00351FF8" w:rsidP="005C4D1F">
            <w:pPr>
              <w:jc w:val="center"/>
              <w:rPr>
                <w:rFonts w:eastAsia="Times New Roman" w:cs="Calibri"/>
                <w:lang w:val="en-GB"/>
              </w:rPr>
            </w:pPr>
            <w:r w:rsidRPr="009A59F8">
              <w:rPr>
                <w:rFonts w:cs="Calibri"/>
                <w:color w:val="000000"/>
                <w:lang w:val="en-GB"/>
              </w:rPr>
              <w:t>31</w:t>
            </w:r>
          </w:p>
        </w:tc>
      </w:tr>
      <w:tr w:rsidR="00351FF8" w:rsidRPr="009A59F8" w14:paraId="197532F3" w14:textId="77777777" w:rsidTr="005C4D1F">
        <w:tc>
          <w:tcPr>
            <w:tcW w:w="1985" w:type="dxa"/>
            <w:tcMar>
              <w:left w:w="90" w:type="dxa"/>
            </w:tcMar>
            <w:vAlign w:val="center"/>
          </w:tcPr>
          <w:p w14:paraId="24231996" w14:textId="27701E16" w:rsidR="00351FF8" w:rsidRPr="009A59F8" w:rsidRDefault="00351FF8" w:rsidP="005C4D1F">
            <w:pPr>
              <w:rPr>
                <w:rFonts w:cs="Arial"/>
                <w:color w:val="000000" w:themeColor="text1"/>
                <w:lang w:val="en-GB"/>
              </w:rPr>
            </w:pPr>
            <w:r w:rsidRPr="009A59F8">
              <w:rPr>
                <w:rFonts w:cs="Arial"/>
                <w:lang w:val="en-GB"/>
              </w:rPr>
              <w:t xml:space="preserve">Automatization software that allows for unsupervised polishing of at least four lamellae attached to different TEM grids on different positions using precise position tracking </w:t>
            </w:r>
            <w:r w:rsidR="002E343E">
              <w:rPr>
                <w:rFonts w:cs="Arial"/>
                <w:lang w:val="en-GB"/>
              </w:rPr>
              <w:t>by</w:t>
            </w:r>
            <w:r w:rsidR="002E343E" w:rsidRPr="009A59F8">
              <w:rPr>
                <w:rFonts w:cs="Arial"/>
                <w:lang w:val="en-GB"/>
              </w:rPr>
              <w:t xml:space="preserve"> </w:t>
            </w:r>
            <w:r w:rsidRPr="009A59F8">
              <w:rPr>
                <w:rFonts w:cs="Arial"/>
                <w:lang w:val="en-GB"/>
              </w:rPr>
              <w:t>alignment marks.</w:t>
            </w:r>
          </w:p>
        </w:tc>
        <w:tc>
          <w:tcPr>
            <w:tcW w:w="1144" w:type="dxa"/>
            <w:shd w:val="clear" w:color="auto" w:fill="BDD6EE" w:themeFill="accent5" w:themeFillTint="66"/>
            <w:vAlign w:val="center"/>
          </w:tcPr>
          <w:p w14:paraId="71994763" w14:textId="77777777" w:rsidR="00351FF8" w:rsidRPr="009A59F8" w:rsidRDefault="00351FF8" w:rsidP="005C4D1F">
            <w:pPr>
              <w:jc w:val="center"/>
              <w:rPr>
                <w:rFonts w:eastAsia="Times New Roman"/>
                <w:color w:val="FF0000"/>
                <w:lang w:val="en-GB"/>
              </w:rPr>
            </w:pPr>
          </w:p>
        </w:tc>
        <w:tc>
          <w:tcPr>
            <w:tcW w:w="1368" w:type="dxa"/>
            <w:vAlign w:val="center"/>
          </w:tcPr>
          <w:p w14:paraId="20548E2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6DDA13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F7EA647"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18BDCFD5" w14:textId="77777777" w:rsidR="00351FF8" w:rsidRPr="009A59F8" w:rsidRDefault="00351FF8" w:rsidP="005C4D1F">
            <w:pPr>
              <w:jc w:val="center"/>
              <w:rPr>
                <w:rFonts w:eastAsia="Times New Roman"/>
                <w:lang w:val="en-GB"/>
              </w:rPr>
            </w:pPr>
          </w:p>
        </w:tc>
        <w:tc>
          <w:tcPr>
            <w:tcW w:w="624" w:type="dxa"/>
            <w:vAlign w:val="center"/>
          </w:tcPr>
          <w:p w14:paraId="44DAD048" w14:textId="77777777" w:rsidR="00351FF8" w:rsidRPr="009A59F8" w:rsidRDefault="00351FF8" w:rsidP="005C4D1F">
            <w:pPr>
              <w:jc w:val="center"/>
              <w:rPr>
                <w:rFonts w:eastAsia="Times New Roman" w:cs="Calibri"/>
                <w:lang w:val="en-GB"/>
              </w:rPr>
            </w:pPr>
            <w:r w:rsidRPr="009A59F8">
              <w:rPr>
                <w:rFonts w:cs="Calibri"/>
                <w:color w:val="000000"/>
                <w:lang w:val="en-GB"/>
              </w:rPr>
              <w:t>32</w:t>
            </w:r>
          </w:p>
        </w:tc>
      </w:tr>
      <w:tr w:rsidR="00351FF8" w:rsidRPr="009A59F8" w14:paraId="74320E9F" w14:textId="77777777" w:rsidTr="005C4D1F">
        <w:tc>
          <w:tcPr>
            <w:tcW w:w="1985" w:type="dxa"/>
            <w:tcMar>
              <w:left w:w="90" w:type="dxa"/>
            </w:tcMar>
            <w:vAlign w:val="center"/>
          </w:tcPr>
          <w:p w14:paraId="4030511F" w14:textId="77777777" w:rsidR="00351FF8" w:rsidRPr="009A59F8" w:rsidRDefault="00351FF8" w:rsidP="005C4D1F">
            <w:pPr>
              <w:rPr>
                <w:rFonts w:cs="Arial"/>
                <w:color w:val="000000" w:themeColor="text1"/>
                <w:lang w:val="en-GB"/>
              </w:rPr>
            </w:pPr>
            <w:r w:rsidRPr="009A59F8">
              <w:rPr>
                <w:rFonts w:cs="Arial"/>
                <w:lang w:val="en-GB"/>
              </w:rPr>
              <w:lastRenderedPageBreak/>
              <w:t>Additional fully functional gas injection system for carbon deposition including material.</w:t>
            </w:r>
          </w:p>
        </w:tc>
        <w:tc>
          <w:tcPr>
            <w:tcW w:w="1144" w:type="dxa"/>
            <w:shd w:val="clear" w:color="auto" w:fill="BDD6EE" w:themeFill="accent5" w:themeFillTint="66"/>
            <w:vAlign w:val="center"/>
          </w:tcPr>
          <w:p w14:paraId="18A4D89F" w14:textId="77777777" w:rsidR="00351FF8" w:rsidRPr="009A59F8" w:rsidRDefault="00351FF8" w:rsidP="005C4D1F">
            <w:pPr>
              <w:jc w:val="center"/>
              <w:rPr>
                <w:rFonts w:eastAsia="Times New Roman"/>
                <w:color w:val="FF0000"/>
                <w:lang w:val="en-GB"/>
              </w:rPr>
            </w:pPr>
          </w:p>
        </w:tc>
        <w:tc>
          <w:tcPr>
            <w:tcW w:w="1368" w:type="dxa"/>
            <w:vAlign w:val="center"/>
          </w:tcPr>
          <w:p w14:paraId="071714B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B8393B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1C6B364"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5EDCC9FC" w14:textId="77777777" w:rsidR="00351FF8" w:rsidRPr="009A59F8" w:rsidRDefault="00351FF8" w:rsidP="005C4D1F">
            <w:pPr>
              <w:jc w:val="center"/>
              <w:rPr>
                <w:rFonts w:eastAsia="Times New Roman"/>
                <w:lang w:val="en-GB"/>
              </w:rPr>
            </w:pPr>
          </w:p>
        </w:tc>
        <w:tc>
          <w:tcPr>
            <w:tcW w:w="624" w:type="dxa"/>
            <w:vAlign w:val="center"/>
          </w:tcPr>
          <w:p w14:paraId="573DAD66" w14:textId="77777777" w:rsidR="00351FF8" w:rsidRPr="009A59F8" w:rsidRDefault="00351FF8" w:rsidP="005C4D1F">
            <w:pPr>
              <w:jc w:val="center"/>
              <w:rPr>
                <w:rFonts w:eastAsia="Times New Roman" w:cs="Calibri"/>
                <w:lang w:val="en-GB"/>
              </w:rPr>
            </w:pPr>
            <w:r w:rsidRPr="009A59F8">
              <w:rPr>
                <w:rFonts w:cs="Calibri"/>
                <w:color w:val="000000"/>
                <w:lang w:val="en-GB"/>
              </w:rPr>
              <w:t>33</w:t>
            </w:r>
          </w:p>
        </w:tc>
      </w:tr>
      <w:tr w:rsidR="00351FF8" w:rsidRPr="009A59F8" w14:paraId="4658D0E7" w14:textId="77777777" w:rsidTr="005C4D1F">
        <w:tc>
          <w:tcPr>
            <w:tcW w:w="1985" w:type="dxa"/>
            <w:tcMar>
              <w:left w:w="90" w:type="dxa"/>
            </w:tcMar>
            <w:vAlign w:val="center"/>
          </w:tcPr>
          <w:p w14:paraId="3F67F188" w14:textId="123B7721" w:rsidR="00351FF8" w:rsidRPr="009A59F8" w:rsidRDefault="00BB2BE7" w:rsidP="005C4D1F">
            <w:pPr>
              <w:rPr>
                <w:rFonts w:cs="Arial"/>
                <w:color w:val="000000" w:themeColor="text1"/>
                <w:lang w:val="en-GB"/>
              </w:rPr>
            </w:pPr>
            <w:r w:rsidRPr="00BB2BE7">
              <w:rPr>
                <w:rFonts w:cs="Arial"/>
                <w:lang w:val="en-GB"/>
              </w:rPr>
              <w:t xml:space="preserve">Possibility of live (CCD, CMOS or similar) camera or electron </w:t>
            </w:r>
            <w:proofErr w:type="gramStart"/>
            <w:r w:rsidRPr="00BB2BE7">
              <w:rPr>
                <w:rFonts w:cs="Arial"/>
                <w:lang w:val="en-GB"/>
              </w:rPr>
              <w:t>detection based</w:t>
            </w:r>
            <w:proofErr w:type="gramEnd"/>
            <w:r w:rsidRPr="00BB2BE7">
              <w:rPr>
                <w:rFonts w:cs="Arial"/>
                <w:lang w:val="en-GB"/>
              </w:rPr>
              <w:t xml:space="preserve"> method for live imaging of the top view of the sample holder, which allows for easy navigation in-between individual samples</w:t>
            </w:r>
            <w:r>
              <w:rPr>
                <w:rFonts w:cs="Arial"/>
                <w:lang w:val="en-GB"/>
              </w:rPr>
              <w:t>.</w:t>
            </w:r>
          </w:p>
        </w:tc>
        <w:tc>
          <w:tcPr>
            <w:tcW w:w="1144" w:type="dxa"/>
            <w:shd w:val="clear" w:color="auto" w:fill="BDD6EE" w:themeFill="accent5" w:themeFillTint="66"/>
            <w:vAlign w:val="center"/>
          </w:tcPr>
          <w:p w14:paraId="11A9CD58"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A3761C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79AE69E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321AA9F"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2D9B5839" w14:textId="77777777" w:rsidR="00351FF8" w:rsidRPr="009A59F8" w:rsidRDefault="00351FF8" w:rsidP="005C4D1F">
            <w:pPr>
              <w:jc w:val="center"/>
              <w:rPr>
                <w:rFonts w:eastAsia="Times New Roman"/>
                <w:lang w:val="en-GB"/>
              </w:rPr>
            </w:pPr>
          </w:p>
        </w:tc>
        <w:tc>
          <w:tcPr>
            <w:tcW w:w="624" w:type="dxa"/>
            <w:vAlign w:val="center"/>
          </w:tcPr>
          <w:p w14:paraId="3B9460F8" w14:textId="77777777" w:rsidR="00351FF8" w:rsidRPr="009A59F8" w:rsidRDefault="00351FF8" w:rsidP="005C4D1F">
            <w:pPr>
              <w:jc w:val="center"/>
              <w:rPr>
                <w:rFonts w:eastAsia="Times New Roman" w:cs="Calibri"/>
                <w:lang w:val="en-GB"/>
              </w:rPr>
            </w:pPr>
            <w:r w:rsidRPr="009A59F8">
              <w:rPr>
                <w:rFonts w:cs="Calibri"/>
                <w:color w:val="000000"/>
                <w:lang w:val="en-GB"/>
              </w:rPr>
              <w:t>34</w:t>
            </w:r>
          </w:p>
        </w:tc>
      </w:tr>
      <w:tr w:rsidR="00351FF8" w:rsidRPr="009A59F8" w14:paraId="23B2F356" w14:textId="77777777" w:rsidTr="005C4D1F">
        <w:tc>
          <w:tcPr>
            <w:tcW w:w="1985" w:type="dxa"/>
            <w:tcMar>
              <w:left w:w="90" w:type="dxa"/>
            </w:tcMar>
            <w:vAlign w:val="center"/>
          </w:tcPr>
          <w:p w14:paraId="5852FA58" w14:textId="77777777" w:rsidR="00351FF8" w:rsidRPr="009A59F8" w:rsidRDefault="00351FF8" w:rsidP="005C4D1F">
            <w:pPr>
              <w:rPr>
                <w:rFonts w:cs="Arial"/>
                <w:lang w:val="en-GB"/>
              </w:rPr>
            </w:pPr>
            <w:r w:rsidRPr="009A59F8">
              <w:rPr>
                <w:rFonts w:cs="Arial"/>
                <w:lang w:val="en-GB"/>
              </w:rPr>
              <w:t>6</w:t>
            </w:r>
            <w:r w:rsidRPr="009A59F8">
              <w:rPr>
                <w:rFonts w:cs="Arial"/>
                <w:vertAlign w:val="superscript"/>
                <w:lang w:val="en-GB"/>
              </w:rPr>
              <w:t>th</w:t>
            </w:r>
            <w:r w:rsidRPr="009A59F8">
              <w:rPr>
                <w:rFonts w:cs="Arial"/>
                <w:lang w:val="en-GB"/>
              </w:rPr>
              <w:t xml:space="preserve"> sample stage axis (</w:t>
            </w:r>
            <w:proofErr w:type="spellStart"/>
            <w:r w:rsidRPr="009A59F8">
              <w:rPr>
                <w:rFonts w:cs="Arial"/>
                <w:lang w:val="en-GB"/>
              </w:rPr>
              <w:t>equaling</w:t>
            </w:r>
            <w:proofErr w:type="spellEnd"/>
            <w:r w:rsidRPr="009A59F8">
              <w:rPr>
                <w:rFonts w:cs="Arial"/>
                <w:lang w:val="en-GB"/>
              </w:rPr>
              <w:t xml:space="preserve"> to tilting along second axis compared to basic requirement above).</w:t>
            </w:r>
          </w:p>
        </w:tc>
        <w:tc>
          <w:tcPr>
            <w:tcW w:w="1144" w:type="dxa"/>
            <w:shd w:val="clear" w:color="auto" w:fill="BDD6EE" w:themeFill="accent5" w:themeFillTint="66"/>
            <w:vAlign w:val="center"/>
          </w:tcPr>
          <w:p w14:paraId="025AE64D"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7441D3C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C65DE1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B063209"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07BA4BA7" w14:textId="77777777" w:rsidR="00351FF8" w:rsidRPr="009A59F8" w:rsidRDefault="00351FF8" w:rsidP="005C4D1F">
            <w:pPr>
              <w:jc w:val="center"/>
              <w:rPr>
                <w:rFonts w:eastAsia="Times New Roman"/>
                <w:lang w:val="en-GB"/>
              </w:rPr>
            </w:pPr>
          </w:p>
        </w:tc>
        <w:tc>
          <w:tcPr>
            <w:tcW w:w="624" w:type="dxa"/>
            <w:vAlign w:val="center"/>
          </w:tcPr>
          <w:p w14:paraId="10F50AFB" w14:textId="77777777" w:rsidR="00351FF8" w:rsidRPr="009A59F8" w:rsidRDefault="00351FF8" w:rsidP="005C4D1F">
            <w:pPr>
              <w:jc w:val="center"/>
              <w:rPr>
                <w:rFonts w:eastAsia="Times New Roman" w:cs="Calibri"/>
                <w:lang w:val="en-GB"/>
              </w:rPr>
            </w:pPr>
            <w:r w:rsidRPr="009A59F8">
              <w:rPr>
                <w:rFonts w:cs="Calibri"/>
                <w:color w:val="000000"/>
                <w:lang w:val="en-GB"/>
              </w:rPr>
              <w:t>35</w:t>
            </w:r>
          </w:p>
        </w:tc>
      </w:tr>
      <w:tr w:rsidR="00351FF8" w:rsidRPr="009A59F8" w14:paraId="10CB8531" w14:textId="77777777" w:rsidTr="005C4D1F">
        <w:tc>
          <w:tcPr>
            <w:tcW w:w="1985" w:type="dxa"/>
            <w:tcMar>
              <w:left w:w="90" w:type="dxa"/>
            </w:tcMar>
            <w:vAlign w:val="center"/>
          </w:tcPr>
          <w:p w14:paraId="232DEDE8" w14:textId="77777777" w:rsidR="00351FF8" w:rsidRPr="009A59F8" w:rsidRDefault="00351FF8" w:rsidP="005C4D1F">
            <w:pPr>
              <w:rPr>
                <w:rFonts w:cs="Arial"/>
                <w:lang w:val="en-GB"/>
              </w:rPr>
            </w:pPr>
            <w:r w:rsidRPr="009A59F8">
              <w:rPr>
                <w:rFonts w:cs="Arial"/>
                <w:lang w:val="en-GB"/>
              </w:rPr>
              <w:t>Charge free control software updates for current major software version, including bug fixes</w:t>
            </w:r>
          </w:p>
        </w:tc>
        <w:tc>
          <w:tcPr>
            <w:tcW w:w="1144" w:type="dxa"/>
            <w:shd w:val="clear" w:color="auto" w:fill="BDD6EE" w:themeFill="accent5" w:themeFillTint="66"/>
            <w:vAlign w:val="center"/>
          </w:tcPr>
          <w:p w14:paraId="340C9195"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6139D2B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255FBF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7B1119F"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1EFDCC25" w14:textId="77777777" w:rsidR="00351FF8" w:rsidRPr="009A59F8" w:rsidRDefault="00351FF8" w:rsidP="005C4D1F">
            <w:pPr>
              <w:jc w:val="center"/>
              <w:rPr>
                <w:rFonts w:eastAsia="Times New Roman"/>
                <w:lang w:val="en-GB"/>
              </w:rPr>
            </w:pPr>
          </w:p>
        </w:tc>
        <w:tc>
          <w:tcPr>
            <w:tcW w:w="624" w:type="dxa"/>
            <w:vAlign w:val="center"/>
          </w:tcPr>
          <w:p w14:paraId="098D6795" w14:textId="77777777" w:rsidR="00351FF8" w:rsidRPr="009A59F8" w:rsidRDefault="00351FF8" w:rsidP="005C4D1F">
            <w:pPr>
              <w:jc w:val="center"/>
              <w:rPr>
                <w:rFonts w:eastAsia="Times New Roman" w:cs="Calibri"/>
                <w:lang w:val="en-GB"/>
              </w:rPr>
            </w:pPr>
            <w:r w:rsidRPr="009A59F8">
              <w:rPr>
                <w:rFonts w:cs="Calibri"/>
                <w:color w:val="000000"/>
                <w:lang w:val="en-GB"/>
              </w:rPr>
              <w:t>36</w:t>
            </w:r>
          </w:p>
        </w:tc>
      </w:tr>
      <w:tr w:rsidR="00351FF8" w:rsidRPr="009A59F8" w14:paraId="5D923DC4" w14:textId="77777777" w:rsidTr="005C4D1F">
        <w:tc>
          <w:tcPr>
            <w:tcW w:w="1985" w:type="dxa"/>
            <w:tcMar>
              <w:left w:w="90" w:type="dxa"/>
            </w:tcMar>
            <w:vAlign w:val="center"/>
          </w:tcPr>
          <w:p w14:paraId="6AC155E8" w14:textId="77777777" w:rsidR="00351FF8" w:rsidRPr="009A59F8" w:rsidRDefault="00351FF8" w:rsidP="005C4D1F">
            <w:pPr>
              <w:rPr>
                <w:rFonts w:cs="Arial"/>
                <w:lang w:val="en-GB"/>
              </w:rPr>
            </w:pPr>
            <w:r w:rsidRPr="009A59F8">
              <w:rPr>
                <w:rFonts w:cs="Arial"/>
                <w:lang w:val="en-GB"/>
              </w:rPr>
              <w:t>Continuous beam current control</w:t>
            </w:r>
          </w:p>
        </w:tc>
        <w:tc>
          <w:tcPr>
            <w:tcW w:w="1144" w:type="dxa"/>
            <w:shd w:val="clear" w:color="auto" w:fill="BDD6EE" w:themeFill="accent5" w:themeFillTint="66"/>
            <w:vAlign w:val="center"/>
          </w:tcPr>
          <w:p w14:paraId="16098C76"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75E42E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639DFC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549B34D"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7704FB0" w14:textId="77777777" w:rsidR="00351FF8" w:rsidRPr="009A59F8" w:rsidRDefault="00351FF8" w:rsidP="005C4D1F">
            <w:pPr>
              <w:jc w:val="center"/>
              <w:rPr>
                <w:rFonts w:eastAsia="Times New Roman"/>
                <w:lang w:val="en-GB"/>
              </w:rPr>
            </w:pPr>
          </w:p>
        </w:tc>
        <w:tc>
          <w:tcPr>
            <w:tcW w:w="624" w:type="dxa"/>
            <w:vAlign w:val="center"/>
          </w:tcPr>
          <w:p w14:paraId="5AADEE0D" w14:textId="77777777" w:rsidR="00351FF8" w:rsidRPr="009A59F8" w:rsidRDefault="00351FF8" w:rsidP="005C4D1F">
            <w:pPr>
              <w:jc w:val="center"/>
              <w:rPr>
                <w:rFonts w:eastAsia="Times New Roman" w:cs="Calibri"/>
                <w:lang w:val="en-GB"/>
              </w:rPr>
            </w:pPr>
            <w:r w:rsidRPr="009A59F8">
              <w:rPr>
                <w:rFonts w:cs="Calibri"/>
                <w:color w:val="000000"/>
                <w:lang w:val="en-GB"/>
              </w:rPr>
              <w:t>37</w:t>
            </w:r>
          </w:p>
        </w:tc>
      </w:tr>
      <w:tr w:rsidR="00351FF8" w:rsidRPr="009A59F8" w14:paraId="2C06ADED" w14:textId="77777777" w:rsidTr="005C4D1F">
        <w:tc>
          <w:tcPr>
            <w:tcW w:w="1985" w:type="dxa"/>
            <w:tcMar>
              <w:left w:w="90" w:type="dxa"/>
            </w:tcMar>
            <w:vAlign w:val="center"/>
          </w:tcPr>
          <w:p w14:paraId="4E586843" w14:textId="77777777" w:rsidR="00351FF8" w:rsidRPr="009A59F8" w:rsidRDefault="00351FF8" w:rsidP="005C4D1F">
            <w:pPr>
              <w:rPr>
                <w:rFonts w:cs="Arial"/>
                <w:lang w:val="en-GB"/>
              </w:rPr>
            </w:pPr>
            <w:r w:rsidRPr="009A59F8">
              <w:rPr>
                <w:rFonts w:cs="Arial"/>
                <w:lang w:val="en-GB"/>
              </w:rPr>
              <w:t>Means to calibrate lamellae thickness – either via STEM detector or contrast in high resolution SEM</w:t>
            </w:r>
          </w:p>
        </w:tc>
        <w:tc>
          <w:tcPr>
            <w:tcW w:w="1144" w:type="dxa"/>
            <w:shd w:val="clear" w:color="auto" w:fill="BDD6EE" w:themeFill="accent5" w:themeFillTint="66"/>
            <w:vAlign w:val="center"/>
          </w:tcPr>
          <w:p w14:paraId="30A4A6EF"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7A4FB7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F4EBEA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AF49A4F"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34D07E6C" w14:textId="77777777" w:rsidR="00351FF8" w:rsidRPr="009A59F8" w:rsidRDefault="00351FF8" w:rsidP="005C4D1F">
            <w:pPr>
              <w:jc w:val="center"/>
              <w:rPr>
                <w:rFonts w:eastAsia="Times New Roman"/>
                <w:lang w:val="en-GB"/>
              </w:rPr>
            </w:pPr>
          </w:p>
        </w:tc>
        <w:tc>
          <w:tcPr>
            <w:tcW w:w="624" w:type="dxa"/>
            <w:vAlign w:val="center"/>
          </w:tcPr>
          <w:p w14:paraId="3D8ED824" w14:textId="77777777" w:rsidR="00351FF8" w:rsidRPr="009A59F8" w:rsidRDefault="00351FF8" w:rsidP="005C4D1F">
            <w:pPr>
              <w:jc w:val="center"/>
              <w:rPr>
                <w:rFonts w:eastAsia="Times New Roman" w:cs="Calibri"/>
                <w:lang w:val="en-GB"/>
              </w:rPr>
            </w:pPr>
            <w:r w:rsidRPr="009A59F8">
              <w:rPr>
                <w:rFonts w:cs="Calibri"/>
                <w:color w:val="000000"/>
                <w:lang w:val="en-GB"/>
              </w:rPr>
              <w:t>38</w:t>
            </w:r>
          </w:p>
        </w:tc>
      </w:tr>
      <w:tr w:rsidR="00351FF8" w:rsidRPr="009A59F8" w14:paraId="69C15E7A" w14:textId="77777777" w:rsidTr="005C4D1F">
        <w:tc>
          <w:tcPr>
            <w:tcW w:w="1985" w:type="dxa"/>
            <w:tcMar>
              <w:left w:w="90" w:type="dxa"/>
            </w:tcMar>
            <w:vAlign w:val="center"/>
          </w:tcPr>
          <w:p w14:paraId="174B3691" w14:textId="77777777" w:rsidR="00351FF8" w:rsidRPr="009A59F8" w:rsidRDefault="00351FF8" w:rsidP="005C4D1F">
            <w:pPr>
              <w:rPr>
                <w:rFonts w:cs="Arial"/>
                <w:lang w:val="en-GB"/>
              </w:rPr>
            </w:pPr>
            <w:r w:rsidRPr="009A59F8">
              <w:rPr>
                <w:rFonts w:cs="Arial"/>
                <w:lang w:val="en-GB"/>
              </w:rPr>
              <w:t>Simultaneous SE and BSE signal detection</w:t>
            </w:r>
          </w:p>
        </w:tc>
        <w:tc>
          <w:tcPr>
            <w:tcW w:w="1144" w:type="dxa"/>
            <w:shd w:val="clear" w:color="auto" w:fill="BDD6EE" w:themeFill="accent5" w:themeFillTint="66"/>
            <w:vAlign w:val="center"/>
          </w:tcPr>
          <w:p w14:paraId="3B790782"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D21CDD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4E33D4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CB283CB"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0776C2AA" w14:textId="77777777" w:rsidR="00351FF8" w:rsidRPr="009A59F8" w:rsidRDefault="00351FF8" w:rsidP="005C4D1F">
            <w:pPr>
              <w:jc w:val="center"/>
              <w:rPr>
                <w:rFonts w:eastAsia="Times New Roman"/>
                <w:lang w:val="en-GB"/>
              </w:rPr>
            </w:pPr>
          </w:p>
        </w:tc>
        <w:tc>
          <w:tcPr>
            <w:tcW w:w="624" w:type="dxa"/>
            <w:vAlign w:val="center"/>
          </w:tcPr>
          <w:p w14:paraId="7216A4E8" w14:textId="77777777" w:rsidR="00351FF8" w:rsidRPr="009A59F8" w:rsidRDefault="00351FF8" w:rsidP="005C4D1F">
            <w:pPr>
              <w:jc w:val="center"/>
              <w:rPr>
                <w:rFonts w:eastAsia="Times New Roman" w:cs="Calibri"/>
                <w:lang w:val="en-GB"/>
              </w:rPr>
            </w:pPr>
            <w:r w:rsidRPr="009A59F8">
              <w:rPr>
                <w:rFonts w:cs="Calibri"/>
                <w:color w:val="000000"/>
                <w:lang w:val="en-GB"/>
              </w:rPr>
              <w:t>39</w:t>
            </w:r>
          </w:p>
        </w:tc>
      </w:tr>
      <w:tr w:rsidR="00351FF8" w:rsidRPr="009A59F8" w14:paraId="427F8729" w14:textId="77777777" w:rsidTr="005C4D1F">
        <w:tc>
          <w:tcPr>
            <w:tcW w:w="1985" w:type="dxa"/>
            <w:tcMar>
              <w:left w:w="90" w:type="dxa"/>
            </w:tcMar>
            <w:vAlign w:val="center"/>
          </w:tcPr>
          <w:p w14:paraId="3A525473" w14:textId="77777777" w:rsidR="00351FF8" w:rsidRPr="009A59F8" w:rsidRDefault="00351FF8" w:rsidP="005C4D1F">
            <w:pPr>
              <w:rPr>
                <w:rFonts w:cs="Arial"/>
                <w:lang w:val="en-GB"/>
              </w:rPr>
            </w:pPr>
            <w:r w:rsidRPr="009A59F8">
              <w:rPr>
                <w:rFonts w:cs="Arial"/>
                <w:lang w:val="en-GB"/>
              </w:rPr>
              <w:t xml:space="preserve">Possibility of simultaneous FIB </w:t>
            </w:r>
            <w:r w:rsidRPr="009A59F8">
              <w:rPr>
                <w:rFonts w:cs="Arial"/>
                <w:lang w:val="en-GB"/>
              </w:rPr>
              <w:lastRenderedPageBreak/>
              <w:t>cutting and life SEM imaging at high resolution – proven by attaching screenshots with time stamps</w:t>
            </w:r>
          </w:p>
        </w:tc>
        <w:tc>
          <w:tcPr>
            <w:tcW w:w="1144" w:type="dxa"/>
            <w:shd w:val="clear" w:color="auto" w:fill="BDD6EE" w:themeFill="accent5" w:themeFillTint="66"/>
            <w:vAlign w:val="center"/>
          </w:tcPr>
          <w:p w14:paraId="037E895C"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868502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4D70DA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933AFB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1EE7BB9F" w14:textId="77777777" w:rsidR="00351FF8" w:rsidRPr="009A59F8" w:rsidRDefault="00351FF8" w:rsidP="005C4D1F">
            <w:pPr>
              <w:jc w:val="center"/>
              <w:rPr>
                <w:rFonts w:eastAsia="Times New Roman"/>
                <w:lang w:val="en-GB"/>
              </w:rPr>
            </w:pPr>
          </w:p>
        </w:tc>
        <w:tc>
          <w:tcPr>
            <w:tcW w:w="624" w:type="dxa"/>
            <w:vAlign w:val="center"/>
          </w:tcPr>
          <w:p w14:paraId="3B157D95" w14:textId="77777777" w:rsidR="00351FF8" w:rsidRPr="009A59F8" w:rsidRDefault="00351FF8" w:rsidP="005C4D1F">
            <w:pPr>
              <w:jc w:val="center"/>
              <w:rPr>
                <w:rFonts w:eastAsia="Times New Roman" w:cs="Calibri"/>
                <w:lang w:val="en-GB"/>
              </w:rPr>
            </w:pPr>
            <w:r w:rsidRPr="009A59F8">
              <w:rPr>
                <w:rFonts w:cs="Calibri"/>
                <w:color w:val="000000"/>
                <w:lang w:val="en-GB"/>
              </w:rPr>
              <w:t>40</w:t>
            </w:r>
          </w:p>
        </w:tc>
      </w:tr>
      <w:tr w:rsidR="00351FF8" w:rsidRPr="009A59F8" w14:paraId="57508F20" w14:textId="77777777" w:rsidTr="005C4D1F">
        <w:tc>
          <w:tcPr>
            <w:tcW w:w="1985" w:type="dxa"/>
            <w:tcMar>
              <w:left w:w="90" w:type="dxa"/>
            </w:tcMar>
            <w:vAlign w:val="center"/>
          </w:tcPr>
          <w:p w14:paraId="3170F50E" w14:textId="77777777" w:rsidR="00351FF8" w:rsidRPr="009A59F8" w:rsidRDefault="00351FF8" w:rsidP="005C4D1F">
            <w:pPr>
              <w:rPr>
                <w:rFonts w:cs="Arial"/>
                <w:lang w:val="en-GB"/>
              </w:rPr>
            </w:pPr>
            <w:r w:rsidRPr="009A59F8">
              <w:rPr>
                <w:rFonts w:cs="Arial"/>
                <w:lang w:val="en-GB"/>
              </w:rPr>
              <w:t xml:space="preserve">Control panel capable of setting focus, </w:t>
            </w:r>
            <w:proofErr w:type="spellStart"/>
            <w:r w:rsidRPr="009A59F8">
              <w:rPr>
                <w:rFonts w:cs="Arial"/>
                <w:lang w:val="en-GB"/>
              </w:rPr>
              <w:t>stigmation</w:t>
            </w:r>
            <w:proofErr w:type="spellEnd"/>
            <w:r w:rsidRPr="009A59F8">
              <w:rPr>
                <w:rFonts w:cs="Arial"/>
                <w:lang w:val="en-GB"/>
              </w:rPr>
              <w:t>, etc. (potentiometer based)</w:t>
            </w:r>
          </w:p>
        </w:tc>
        <w:tc>
          <w:tcPr>
            <w:tcW w:w="1144" w:type="dxa"/>
            <w:shd w:val="clear" w:color="auto" w:fill="BDD6EE" w:themeFill="accent5" w:themeFillTint="66"/>
            <w:vAlign w:val="center"/>
          </w:tcPr>
          <w:p w14:paraId="5575E6A9"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71ED3A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4AAD44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89FB358"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71AFE5DF" w14:textId="77777777" w:rsidR="00351FF8" w:rsidRPr="009A59F8" w:rsidRDefault="00351FF8" w:rsidP="005C4D1F">
            <w:pPr>
              <w:jc w:val="center"/>
              <w:rPr>
                <w:rFonts w:eastAsia="Times New Roman"/>
                <w:lang w:val="en-GB"/>
              </w:rPr>
            </w:pPr>
          </w:p>
        </w:tc>
        <w:tc>
          <w:tcPr>
            <w:tcW w:w="624" w:type="dxa"/>
            <w:vAlign w:val="center"/>
          </w:tcPr>
          <w:p w14:paraId="041290FB" w14:textId="77777777" w:rsidR="00351FF8" w:rsidRPr="009A59F8" w:rsidRDefault="00351FF8" w:rsidP="005C4D1F">
            <w:pPr>
              <w:jc w:val="center"/>
              <w:rPr>
                <w:rFonts w:eastAsia="Times New Roman" w:cs="Calibri"/>
                <w:lang w:val="en-GB"/>
              </w:rPr>
            </w:pPr>
            <w:r w:rsidRPr="009A59F8">
              <w:rPr>
                <w:rFonts w:cs="Calibri"/>
                <w:color w:val="000000"/>
                <w:lang w:val="en-GB"/>
              </w:rPr>
              <w:t>41</w:t>
            </w:r>
          </w:p>
        </w:tc>
      </w:tr>
      <w:tr w:rsidR="00351FF8" w:rsidRPr="009A59F8" w14:paraId="6C255A04" w14:textId="77777777" w:rsidTr="005C4D1F">
        <w:tc>
          <w:tcPr>
            <w:tcW w:w="1985" w:type="dxa"/>
            <w:tcMar>
              <w:left w:w="90" w:type="dxa"/>
            </w:tcMar>
            <w:vAlign w:val="center"/>
          </w:tcPr>
          <w:p w14:paraId="488FA354" w14:textId="77777777" w:rsidR="00351FF8" w:rsidRPr="009A59F8" w:rsidRDefault="00351FF8" w:rsidP="005C4D1F">
            <w:pPr>
              <w:rPr>
                <w:rFonts w:cs="Arial"/>
                <w:lang w:val="en-GB"/>
              </w:rPr>
            </w:pPr>
            <w:r w:rsidRPr="009A59F8">
              <w:rPr>
                <w:rFonts w:cs="Arial"/>
                <w:lang w:val="en-GB"/>
              </w:rPr>
              <w:t>Joystick solution for sample stage movement</w:t>
            </w:r>
          </w:p>
        </w:tc>
        <w:tc>
          <w:tcPr>
            <w:tcW w:w="1144" w:type="dxa"/>
            <w:shd w:val="clear" w:color="auto" w:fill="BDD6EE" w:themeFill="accent5" w:themeFillTint="66"/>
            <w:vAlign w:val="center"/>
          </w:tcPr>
          <w:p w14:paraId="4979AC26"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BCE177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C669B5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761A55A" w14:textId="77777777" w:rsidR="00351FF8" w:rsidRPr="009A59F8" w:rsidRDefault="00351FF8" w:rsidP="005C4D1F">
            <w:pPr>
              <w:jc w:val="center"/>
              <w:rPr>
                <w:rFonts w:eastAsia="Times New Roman"/>
                <w:lang w:val="en-GB"/>
              </w:rPr>
            </w:pPr>
            <w:r w:rsidRPr="009A59F8">
              <w:rPr>
                <w:rFonts w:eastAsia="Times New Roman"/>
                <w:lang w:val="en-GB"/>
              </w:rPr>
              <w:t>3</w:t>
            </w:r>
          </w:p>
        </w:tc>
        <w:tc>
          <w:tcPr>
            <w:tcW w:w="935" w:type="dxa"/>
            <w:shd w:val="clear" w:color="auto" w:fill="92D050"/>
            <w:vAlign w:val="center"/>
          </w:tcPr>
          <w:p w14:paraId="5811649B" w14:textId="77777777" w:rsidR="00351FF8" w:rsidRPr="009A59F8" w:rsidRDefault="00351FF8" w:rsidP="005C4D1F">
            <w:pPr>
              <w:jc w:val="center"/>
              <w:rPr>
                <w:rFonts w:eastAsia="Times New Roman"/>
                <w:lang w:val="en-GB"/>
              </w:rPr>
            </w:pPr>
          </w:p>
        </w:tc>
        <w:tc>
          <w:tcPr>
            <w:tcW w:w="624" w:type="dxa"/>
            <w:vAlign w:val="center"/>
          </w:tcPr>
          <w:p w14:paraId="2E4D7244" w14:textId="77777777" w:rsidR="00351FF8" w:rsidRPr="009A59F8" w:rsidRDefault="00351FF8" w:rsidP="005C4D1F">
            <w:pPr>
              <w:jc w:val="center"/>
              <w:rPr>
                <w:rFonts w:eastAsia="Times New Roman" w:cs="Calibri"/>
                <w:lang w:val="en-GB"/>
              </w:rPr>
            </w:pPr>
            <w:r w:rsidRPr="009A59F8">
              <w:rPr>
                <w:rFonts w:cs="Calibri"/>
                <w:color w:val="000000"/>
                <w:lang w:val="en-GB"/>
              </w:rPr>
              <w:t>42</w:t>
            </w:r>
          </w:p>
        </w:tc>
      </w:tr>
      <w:tr w:rsidR="00351FF8" w:rsidRPr="009A59F8" w14:paraId="7D31D650" w14:textId="77777777" w:rsidTr="005C4D1F">
        <w:tc>
          <w:tcPr>
            <w:tcW w:w="1985" w:type="dxa"/>
            <w:tcMar>
              <w:left w:w="90" w:type="dxa"/>
            </w:tcMar>
            <w:vAlign w:val="center"/>
          </w:tcPr>
          <w:p w14:paraId="6FFB37F2" w14:textId="77777777" w:rsidR="00351FF8" w:rsidRPr="009A59F8" w:rsidRDefault="00351FF8" w:rsidP="005C4D1F">
            <w:pPr>
              <w:rPr>
                <w:rFonts w:cs="Arial"/>
                <w:lang w:val="en-GB"/>
              </w:rPr>
            </w:pPr>
            <w:r w:rsidRPr="009A59F8">
              <w:rPr>
                <w:rFonts w:cs="Arial"/>
                <w:lang w:val="en-GB"/>
              </w:rPr>
              <w:t>Additional year of full warranty</w:t>
            </w:r>
          </w:p>
        </w:tc>
        <w:tc>
          <w:tcPr>
            <w:tcW w:w="1144" w:type="dxa"/>
            <w:shd w:val="clear" w:color="auto" w:fill="BDD6EE" w:themeFill="accent5" w:themeFillTint="66"/>
            <w:vAlign w:val="center"/>
          </w:tcPr>
          <w:p w14:paraId="139E3FB8"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8FF329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145706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4FF6D2B3" w14:textId="77777777" w:rsidR="00351FF8" w:rsidRPr="009A59F8" w:rsidRDefault="00351FF8" w:rsidP="005C4D1F">
            <w:pPr>
              <w:jc w:val="center"/>
              <w:rPr>
                <w:rFonts w:eastAsia="Times New Roman"/>
                <w:lang w:val="en-GB"/>
              </w:rPr>
            </w:pPr>
            <w:r w:rsidRPr="009A59F8">
              <w:rPr>
                <w:rFonts w:eastAsia="Times New Roman"/>
                <w:lang w:val="en-GB"/>
              </w:rPr>
              <w:t>10</w:t>
            </w:r>
          </w:p>
        </w:tc>
        <w:tc>
          <w:tcPr>
            <w:tcW w:w="935" w:type="dxa"/>
            <w:shd w:val="clear" w:color="auto" w:fill="92D050"/>
            <w:vAlign w:val="center"/>
          </w:tcPr>
          <w:p w14:paraId="4AFDF358" w14:textId="77777777" w:rsidR="00351FF8" w:rsidRPr="009A59F8" w:rsidRDefault="00351FF8" w:rsidP="005C4D1F">
            <w:pPr>
              <w:jc w:val="center"/>
              <w:rPr>
                <w:rFonts w:eastAsia="Times New Roman"/>
                <w:lang w:val="en-GB"/>
              </w:rPr>
            </w:pPr>
          </w:p>
        </w:tc>
        <w:tc>
          <w:tcPr>
            <w:tcW w:w="624" w:type="dxa"/>
            <w:vAlign w:val="center"/>
          </w:tcPr>
          <w:p w14:paraId="0B6D5A67" w14:textId="77777777" w:rsidR="00351FF8" w:rsidRPr="009A59F8" w:rsidRDefault="00351FF8" w:rsidP="005C4D1F">
            <w:pPr>
              <w:jc w:val="center"/>
              <w:rPr>
                <w:rFonts w:eastAsia="Times New Roman" w:cs="Calibri"/>
                <w:lang w:val="en-GB"/>
              </w:rPr>
            </w:pPr>
            <w:r w:rsidRPr="009A59F8">
              <w:rPr>
                <w:rFonts w:cs="Calibri"/>
                <w:color w:val="000000"/>
                <w:lang w:val="en-GB"/>
              </w:rPr>
              <w:t>43</w:t>
            </w:r>
          </w:p>
        </w:tc>
      </w:tr>
      <w:tr w:rsidR="00351FF8" w:rsidRPr="009A59F8" w14:paraId="0DA0C909" w14:textId="77777777" w:rsidTr="005C4D1F">
        <w:tc>
          <w:tcPr>
            <w:tcW w:w="1985" w:type="dxa"/>
            <w:tcMar>
              <w:left w:w="90" w:type="dxa"/>
            </w:tcMar>
            <w:vAlign w:val="center"/>
          </w:tcPr>
          <w:p w14:paraId="7BF7C467" w14:textId="77777777" w:rsidR="00351FF8" w:rsidRPr="009A59F8" w:rsidRDefault="00351FF8" w:rsidP="005C4D1F">
            <w:pPr>
              <w:rPr>
                <w:rFonts w:cs="Arial"/>
                <w:lang w:val="en-GB"/>
              </w:rPr>
            </w:pPr>
            <w:r w:rsidRPr="009A59F8">
              <w:rPr>
                <w:rFonts w:cs="Arial"/>
                <w:lang w:val="en-GB"/>
              </w:rPr>
              <w:t>Electrostatic final focusing lens for electron beam to allow for imaging of magnetic samples</w:t>
            </w:r>
          </w:p>
        </w:tc>
        <w:tc>
          <w:tcPr>
            <w:tcW w:w="1144" w:type="dxa"/>
            <w:shd w:val="clear" w:color="auto" w:fill="BDD6EE" w:themeFill="accent5" w:themeFillTint="66"/>
            <w:vAlign w:val="center"/>
          </w:tcPr>
          <w:p w14:paraId="6B36A1AB"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9E51FD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5604868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6A8CA33"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1461B702" w14:textId="77777777" w:rsidR="00351FF8" w:rsidRPr="009A59F8" w:rsidRDefault="00351FF8" w:rsidP="005C4D1F">
            <w:pPr>
              <w:jc w:val="center"/>
              <w:rPr>
                <w:rFonts w:eastAsia="Times New Roman"/>
                <w:lang w:val="en-GB"/>
              </w:rPr>
            </w:pPr>
          </w:p>
        </w:tc>
        <w:tc>
          <w:tcPr>
            <w:tcW w:w="624" w:type="dxa"/>
            <w:vAlign w:val="center"/>
          </w:tcPr>
          <w:p w14:paraId="03B68F36" w14:textId="77777777" w:rsidR="00351FF8" w:rsidRPr="009A59F8" w:rsidRDefault="00351FF8" w:rsidP="005C4D1F">
            <w:pPr>
              <w:jc w:val="center"/>
              <w:rPr>
                <w:rFonts w:eastAsia="Times New Roman" w:cs="Calibri"/>
                <w:lang w:val="en-GB"/>
              </w:rPr>
            </w:pPr>
            <w:r w:rsidRPr="009A59F8">
              <w:rPr>
                <w:rFonts w:cs="Calibri"/>
                <w:color w:val="000000"/>
                <w:lang w:val="en-GB"/>
              </w:rPr>
              <w:t>44</w:t>
            </w:r>
          </w:p>
        </w:tc>
      </w:tr>
      <w:tr w:rsidR="00351FF8" w:rsidRPr="009A59F8" w14:paraId="4C3FE2E8" w14:textId="77777777" w:rsidTr="005C4D1F">
        <w:tc>
          <w:tcPr>
            <w:tcW w:w="1985" w:type="dxa"/>
            <w:tcMar>
              <w:left w:w="90" w:type="dxa"/>
            </w:tcMar>
            <w:vAlign w:val="center"/>
          </w:tcPr>
          <w:p w14:paraId="6C4D1D82" w14:textId="77777777" w:rsidR="00351FF8" w:rsidRPr="009A59F8" w:rsidRDefault="00351FF8" w:rsidP="005C4D1F">
            <w:pPr>
              <w:rPr>
                <w:rFonts w:cs="Arial"/>
                <w:lang w:val="en-GB"/>
              </w:rPr>
            </w:pPr>
            <w:r w:rsidRPr="009A59F8">
              <w:rPr>
                <w:rFonts w:cs="Arial"/>
                <w:lang w:val="en-GB"/>
              </w:rPr>
              <w:t>Simultaneous life imaging with different detectors and cameras (N is the number of simultaneously displayed life view images)</w:t>
            </w:r>
          </w:p>
        </w:tc>
        <w:tc>
          <w:tcPr>
            <w:tcW w:w="1144" w:type="dxa"/>
            <w:shd w:val="clear" w:color="auto" w:fill="BDD6EE" w:themeFill="accent5" w:themeFillTint="66"/>
            <w:vAlign w:val="center"/>
          </w:tcPr>
          <w:p w14:paraId="6571E9C1"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E216FB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3C8DC0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BAE2375"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3292FF58" w14:textId="77777777" w:rsidR="00351FF8" w:rsidRPr="009A59F8" w:rsidRDefault="00351FF8" w:rsidP="005C4D1F">
            <w:pPr>
              <w:jc w:val="center"/>
              <w:rPr>
                <w:rFonts w:eastAsia="Times New Roman"/>
                <w:lang w:val="en-GB"/>
              </w:rPr>
            </w:pPr>
          </w:p>
        </w:tc>
        <w:tc>
          <w:tcPr>
            <w:tcW w:w="624" w:type="dxa"/>
            <w:vAlign w:val="center"/>
          </w:tcPr>
          <w:p w14:paraId="4C5AA384" w14:textId="77777777" w:rsidR="00351FF8" w:rsidRPr="009A59F8" w:rsidRDefault="00351FF8" w:rsidP="005C4D1F">
            <w:pPr>
              <w:jc w:val="center"/>
              <w:rPr>
                <w:rFonts w:eastAsia="Times New Roman" w:cs="Calibri"/>
                <w:lang w:val="en-GB"/>
              </w:rPr>
            </w:pPr>
            <w:r w:rsidRPr="009A59F8">
              <w:rPr>
                <w:rFonts w:cs="Calibri"/>
                <w:color w:val="000000"/>
                <w:lang w:val="en-GB"/>
              </w:rPr>
              <w:t>45</w:t>
            </w:r>
          </w:p>
        </w:tc>
      </w:tr>
      <w:tr w:rsidR="00351FF8" w:rsidRPr="009A59F8" w14:paraId="0DAD92CD" w14:textId="77777777" w:rsidTr="005C4D1F">
        <w:tc>
          <w:tcPr>
            <w:tcW w:w="1985" w:type="dxa"/>
            <w:tcMar>
              <w:left w:w="90" w:type="dxa"/>
            </w:tcMar>
            <w:vAlign w:val="center"/>
          </w:tcPr>
          <w:p w14:paraId="49F0C3F5" w14:textId="77777777" w:rsidR="00351FF8" w:rsidRPr="009A59F8" w:rsidRDefault="00351FF8" w:rsidP="005C4D1F">
            <w:pPr>
              <w:rPr>
                <w:rFonts w:cs="Arial"/>
                <w:lang w:val="en-GB"/>
              </w:rPr>
            </w:pPr>
            <w:r w:rsidRPr="009A59F8">
              <w:rPr>
                <w:rFonts w:cs="Arial"/>
                <w:lang w:val="en-GB"/>
              </w:rPr>
              <w:t>Automatic full electron column alignment</w:t>
            </w:r>
          </w:p>
        </w:tc>
        <w:tc>
          <w:tcPr>
            <w:tcW w:w="1144" w:type="dxa"/>
            <w:shd w:val="clear" w:color="auto" w:fill="BDD6EE" w:themeFill="accent5" w:themeFillTint="66"/>
            <w:vAlign w:val="center"/>
          </w:tcPr>
          <w:p w14:paraId="349A7A80"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55A5AF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65F8C3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6A94054E"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4B9C78EC" w14:textId="77777777" w:rsidR="00351FF8" w:rsidRPr="009A59F8" w:rsidRDefault="00351FF8" w:rsidP="005C4D1F">
            <w:pPr>
              <w:jc w:val="center"/>
              <w:rPr>
                <w:rFonts w:eastAsia="Times New Roman"/>
                <w:lang w:val="en-GB"/>
              </w:rPr>
            </w:pPr>
          </w:p>
        </w:tc>
        <w:tc>
          <w:tcPr>
            <w:tcW w:w="624" w:type="dxa"/>
            <w:vAlign w:val="center"/>
          </w:tcPr>
          <w:p w14:paraId="4CD7CBAD" w14:textId="77777777" w:rsidR="00351FF8" w:rsidRPr="009A59F8" w:rsidRDefault="00351FF8" w:rsidP="005C4D1F">
            <w:pPr>
              <w:jc w:val="center"/>
              <w:rPr>
                <w:rFonts w:eastAsia="Times New Roman" w:cs="Calibri"/>
                <w:lang w:val="en-GB"/>
              </w:rPr>
            </w:pPr>
            <w:r w:rsidRPr="009A59F8">
              <w:rPr>
                <w:rFonts w:cs="Calibri"/>
                <w:color w:val="000000"/>
                <w:lang w:val="en-GB"/>
              </w:rPr>
              <w:t>46</w:t>
            </w:r>
          </w:p>
        </w:tc>
      </w:tr>
      <w:tr w:rsidR="00351FF8" w:rsidRPr="009A59F8" w14:paraId="62A97A32" w14:textId="77777777" w:rsidTr="005C4D1F">
        <w:tc>
          <w:tcPr>
            <w:tcW w:w="1985" w:type="dxa"/>
            <w:tcMar>
              <w:left w:w="90" w:type="dxa"/>
            </w:tcMar>
            <w:vAlign w:val="center"/>
          </w:tcPr>
          <w:p w14:paraId="56E58BFA" w14:textId="77777777" w:rsidR="00351FF8" w:rsidRPr="009A59F8" w:rsidRDefault="00351FF8" w:rsidP="005C4D1F">
            <w:pPr>
              <w:rPr>
                <w:rFonts w:cs="Arial"/>
                <w:lang w:val="en-GB"/>
              </w:rPr>
            </w:pPr>
            <w:r w:rsidRPr="009A59F8">
              <w:rPr>
                <w:rFonts w:cs="Arial"/>
                <w:lang w:val="en-GB"/>
              </w:rPr>
              <w:t xml:space="preserve">Nanomanipulator is integrated to the control software and microscope interface (availability of integration in future software </w:t>
            </w:r>
            <w:r w:rsidRPr="009A59F8">
              <w:rPr>
                <w:rFonts w:cs="Arial"/>
                <w:lang w:val="en-GB"/>
              </w:rPr>
              <w:lastRenderedPageBreak/>
              <w:t>upgrade related functionalities)</w:t>
            </w:r>
          </w:p>
        </w:tc>
        <w:tc>
          <w:tcPr>
            <w:tcW w:w="1144" w:type="dxa"/>
            <w:shd w:val="clear" w:color="auto" w:fill="BDD6EE" w:themeFill="accent5" w:themeFillTint="66"/>
            <w:vAlign w:val="center"/>
          </w:tcPr>
          <w:p w14:paraId="3F37D6EE"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C3D2B8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1BB7CF6"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0B5B593"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56037176" w14:textId="77777777" w:rsidR="00351FF8" w:rsidRPr="009A59F8" w:rsidRDefault="00351FF8" w:rsidP="005C4D1F">
            <w:pPr>
              <w:jc w:val="center"/>
              <w:rPr>
                <w:rFonts w:eastAsia="Times New Roman"/>
                <w:lang w:val="en-GB"/>
              </w:rPr>
            </w:pPr>
          </w:p>
        </w:tc>
        <w:tc>
          <w:tcPr>
            <w:tcW w:w="624" w:type="dxa"/>
            <w:vAlign w:val="center"/>
          </w:tcPr>
          <w:p w14:paraId="5D24AA63" w14:textId="77777777" w:rsidR="00351FF8" w:rsidRPr="009A59F8" w:rsidRDefault="00351FF8" w:rsidP="005C4D1F">
            <w:pPr>
              <w:jc w:val="center"/>
              <w:rPr>
                <w:rFonts w:eastAsia="Times New Roman" w:cs="Calibri"/>
                <w:lang w:val="en-GB"/>
              </w:rPr>
            </w:pPr>
            <w:r w:rsidRPr="009A59F8">
              <w:rPr>
                <w:rFonts w:cs="Calibri"/>
                <w:color w:val="000000"/>
                <w:lang w:val="en-GB"/>
              </w:rPr>
              <w:t>47</w:t>
            </w:r>
          </w:p>
        </w:tc>
      </w:tr>
      <w:tr w:rsidR="00351FF8" w:rsidRPr="009A59F8" w14:paraId="1DE69035" w14:textId="77777777" w:rsidTr="005C4D1F">
        <w:tc>
          <w:tcPr>
            <w:tcW w:w="1985" w:type="dxa"/>
            <w:tcMar>
              <w:left w:w="90" w:type="dxa"/>
            </w:tcMar>
            <w:vAlign w:val="center"/>
          </w:tcPr>
          <w:p w14:paraId="1AC1AF07" w14:textId="77777777" w:rsidR="00351FF8" w:rsidRPr="009A59F8" w:rsidRDefault="00351FF8" w:rsidP="005C4D1F">
            <w:pPr>
              <w:rPr>
                <w:rFonts w:cs="Arial"/>
                <w:lang w:val="en-GB"/>
              </w:rPr>
            </w:pPr>
            <w:r w:rsidRPr="009A59F8">
              <w:rPr>
                <w:rFonts w:cs="Arial"/>
                <w:lang w:val="en-GB"/>
              </w:rPr>
              <w:t>Software for pre-programmable acquisition and stitching of images over large areas of samples (at least 5x5 mm) – this should be proven by a series of stitched images at least 10kx magnification and area of at least 1x1 mm.</w:t>
            </w:r>
          </w:p>
        </w:tc>
        <w:tc>
          <w:tcPr>
            <w:tcW w:w="1144" w:type="dxa"/>
            <w:shd w:val="clear" w:color="auto" w:fill="BDD6EE" w:themeFill="accent5" w:themeFillTint="66"/>
            <w:vAlign w:val="center"/>
          </w:tcPr>
          <w:p w14:paraId="13645160"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A927B56"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092533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88EDE3C"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1BF096AA" w14:textId="77777777" w:rsidR="00351FF8" w:rsidRPr="009A59F8" w:rsidRDefault="00351FF8" w:rsidP="005C4D1F">
            <w:pPr>
              <w:jc w:val="center"/>
              <w:rPr>
                <w:rFonts w:eastAsia="Times New Roman"/>
                <w:lang w:val="en-GB"/>
              </w:rPr>
            </w:pPr>
          </w:p>
        </w:tc>
        <w:tc>
          <w:tcPr>
            <w:tcW w:w="624" w:type="dxa"/>
            <w:vAlign w:val="center"/>
          </w:tcPr>
          <w:p w14:paraId="77D0BCC4" w14:textId="77777777" w:rsidR="00351FF8" w:rsidRPr="009A59F8" w:rsidRDefault="00351FF8" w:rsidP="005C4D1F">
            <w:pPr>
              <w:jc w:val="center"/>
              <w:rPr>
                <w:rFonts w:eastAsia="Times New Roman" w:cs="Calibri"/>
                <w:lang w:val="en-GB"/>
              </w:rPr>
            </w:pPr>
            <w:r w:rsidRPr="009A59F8">
              <w:rPr>
                <w:rFonts w:cs="Calibri"/>
                <w:color w:val="000000"/>
                <w:lang w:val="en-GB"/>
              </w:rPr>
              <w:t>48</w:t>
            </w:r>
          </w:p>
        </w:tc>
      </w:tr>
      <w:tr w:rsidR="00351FF8" w:rsidRPr="009A59F8" w14:paraId="002A7839" w14:textId="77777777" w:rsidTr="005C4D1F">
        <w:tc>
          <w:tcPr>
            <w:tcW w:w="1985" w:type="dxa"/>
            <w:tcMar>
              <w:left w:w="90" w:type="dxa"/>
            </w:tcMar>
            <w:vAlign w:val="center"/>
          </w:tcPr>
          <w:p w14:paraId="31371566" w14:textId="77777777" w:rsidR="00351FF8" w:rsidRPr="009A59F8" w:rsidRDefault="00351FF8" w:rsidP="005C4D1F">
            <w:pPr>
              <w:rPr>
                <w:rFonts w:cs="Arial"/>
                <w:lang w:val="en-GB"/>
              </w:rPr>
            </w:pPr>
            <w:r w:rsidRPr="009A59F8">
              <w:rPr>
                <w:rFonts w:cs="Arial"/>
                <w:lang w:val="en-GB"/>
              </w:rPr>
              <w:t>Image acquisition at least with 4096x4096 resolution</w:t>
            </w:r>
          </w:p>
        </w:tc>
        <w:tc>
          <w:tcPr>
            <w:tcW w:w="1144" w:type="dxa"/>
            <w:shd w:val="clear" w:color="auto" w:fill="BDD6EE" w:themeFill="accent5" w:themeFillTint="66"/>
            <w:vAlign w:val="center"/>
          </w:tcPr>
          <w:p w14:paraId="293CC339"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1B1A1B0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538BB3A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178254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939CD55" w14:textId="77777777" w:rsidR="00351FF8" w:rsidRPr="009A59F8" w:rsidRDefault="00351FF8" w:rsidP="005C4D1F">
            <w:pPr>
              <w:jc w:val="center"/>
              <w:rPr>
                <w:rFonts w:eastAsia="Times New Roman"/>
                <w:lang w:val="en-GB"/>
              </w:rPr>
            </w:pPr>
          </w:p>
        </w:tc>
        <w:tc>
          <w:tcPr>
            <w:tcW w:w="624" w:type="dxa"/>
            <w:vAlign w:val="center"/>
          </w:tcPr>
          <w:p w14:paraId="698721D9" w14:textId="77777777" w:rsidR="00351FF8" w:rsidRPr="009A59F8" w:rsidRDefault="00351FF8" w:rsidP="005C4D1F">
            <w:pPr>
              <w:jc w:val="center"/>
              <w:rPr>
                <w:rFonts w:eastAsia="Times New Roman" w:cs="Calibri"/>
                <w:lang w:val="en-GB"/>
              </w:rPr>
            </w:pPr>
            <w:r w:rsidRPr="009A59F8">
              <w:rPr>
                <w:rFonts w:cs="Calibri"/>
                <w:color w:val="000000"/>
                <w:lang w:val="en-GB"/>
              </w:rPr>
              <w:t>49</w:t>
            </w:r>
          </w:p>
        </w:tc>
      </w:tr>
      <w:tr w:rsidR="00351FF8" w:rsidRPr="009A59F8" w14:paraId="07C7BAAF" w14:textId="77777777" w:rsidTr="005C4D1F">
        <w:tc>
          <w:tcPr>
            <w:tcW w:w="1985" w:type="dxa"/>
            <w:tcMar>
              <w:left w:w="90" w:type="dxa"/>
            </w:tcMar>
            <w:vAlign w:val="center"/>
          </w:tcPr>
          <w:p w14:paraId="7852D5E1" w14:textId="77777777" w:rsidR="00351FF8" w:rsidRPr="009A59F8" w:rsidRDefault="00351FF8" w:rsidP="005C4D1F">
            <w:pPr>
              <w:rPr>
                <w:rFonts w:cs="Arial"/>
                <w:lang w:val="en-GB"/>
              </w:rPr>
            </w:pPr>
            <w:r w:rsidRPr="009A59F8">
              <w:rPr>
                <w:rFonts w:cs="Arial"/>
                <w:lang w:val="en-GB"/>
              </w:rPr>
              <w:t xml:space="preserve">Demonstration of lamellae preparation from a thin film with thickness of less than 50 nm in less </w:t>
            </w:r>
            <w:proofErr w:type="spellStart"/>
            <w:r w:rsidRPr="009A59F8">
              <w:rPr>
                <w:rFonts w:cs="Arial"/>
                <w:lang w:val="en-GB"/>
              </w:rPr>
              <w:t>then</w:t>
            </w:r>
            <w:proofErr w:type="spellEnd"/>
            <w:r w:rsidRPr="009A59F8">
              <w:rPr>
                <w:rFonts w:cs="Arial"/>
                <w:lang w:val="en-GB"/>
              </w:rPr>
              <w:t xml:space="preserve"> 50 minutes (demonstrated by video or time stamped </w:t>
            </w:r>
            <w:proofErr w:type="gramStart"/>
            <w:r w:rsidRPr="009A59F8">
              <w:rPr>
                <w:rFonts w:cs="Arial"/>
                <w:lang w:val="en-GB"/>
              </w:rPr>
              <w:t>images)displayed</w:t>
            </w:r>
            <w:proofErr w:type="gramEnd"/>
            <w:r w:rsidRPr="009A59F8">
              <w:rPr>
                <w:rFonts w:cs="Arial"/>
                <w:lang w:val="en-GB"/>
              </w:rPr>
              <w:t xml:space="preserve"> life view images)</w:t>
            </w:r>
          </w:p>
        </w:tc>
        <w:tc>
          <w:tcPr>
            <w:tcW w:w="1144" w:type="dxa"/>
            <w:shd w:val="clear" w:color="auto" w:fill="BDD6EE" w:themeFill="accent5" w:themeFillTint="66"/>
            <w:vAlign w:val="center"/>
          </w:tcPr>
          <w:p w14:paraId="1CE41B44"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75F6D19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8D3C8E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FCE219B"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71EBDDD2" w14:textId="77777777" w:rsidR="00351FF8" w:rsidRPr="009A59F8" w:rsidRDefault="00351FF8" w:rsidP="005C4D1F">
            <w:pPr>
              <w:jc w:val="center"/>
              <w:rPr>
                <w:rFonts w:eastAsia="Times New Roman"/>
                <w:lang w:val="en-GB"/>
              </w:rPr>
            </w:pPr>
          </w:p>
        </w:tc>
        <w:tc>
          <w:tcPr>
            <w:tcW w:w="624" w:type="dxa"/>
            <w:vAlign w:val="center"/>
          </w:tcPr>
          <w:p w14:paraId="00A9A912" w14:textId="77777777" w:rsidR="00351FF8" w:rsidRPr="009A59F8" w:rsidRDefault="00351FF8" w:rsidP="005C4D1F">
            <w:pPr>
              <w:jc w:val="center"/>
              <w:rPr>
                <w:rFonts w:eastAsia="Times New Roman" w:cs="Calibri"/>
                <w:lang w:val="en-GB"/>
              </w:rPr>
            </w:pPr>
            <w:r w:rsidRPr="009A59F8">
              <w:rPr>
                <w:rFonts w:cs="Calibri"/>
                <w:color w:val="000000"/>
                <w:lang w:val="en-GB"/>
              </w:rPr>
              <w:t>50</w:t>
            </w:r>
          </w:p>
        </w:tc>
      </w:tr>
      <w:tr w:rsidR="00351FF8" w:rsidRPr="009A59F8" w14:paraId="37588B03" w14:textId="77777777" w:rsidTr="005C4D1F">
        <w:tc>
          <w:tcPr>
            <w:tcW w:w="1985" w:type="dxa"/>
            <w:tcMar>
              <w:left w:w="90" w:type="dxa"/>
            </w:tcMar>
            <w:vAlign w:val="center"/>
          </w:tcPr>
          <w:p w14:paraId="14518652" w14:textId="77777777" w:rsidR="00351FF8" w:rsidRPr="009A59F8" w:rsidRDefault="00351FF8" w:rsidP="005C4D1F">
            <w:pPr>
              <w:rPr>
                <w:rFonts w:cs="Arial"/>
                <w:color w:val="000000" w:themeColor="text1"/>
                <w:lang w:val="en-GB"/>
              </w:rPr>
            </w:pPr>
            <w:r w:rsidRPr="009A59F8">
              <w:rPr>
                <w:rFonts w:cs="Arial"/>
                <w:color w:val="000000" w:themeColor="text1"/>
                <w:lang w:val="en-GB"/>
              </w:rPr>
              <w:t xml:space="preserve">External system for sputtering of metallic and other layers over large areas (at least 1x1mm), for increasing compatibility with non-conductive samples, </w:t>
            </w:r>
            <w:proofErr w:type="spellStart"/>
            <w:r w:rsidRPr="009A59F8">
              <w:rPr>
                <w:rFonts w:cs="Arial"/>
                <w:color w:val="000000" w:themeColor="text1"/>
                <w:lang w:val="en-GB"/>
              </w:rPr>
              <w:t>potetial</w:t>
            </w:r>
            <w:proofErr w:type="spellEnd"/>
            <w:r w:rsidRPr="009A59F8">
              <w:rPr>
                <w:rFonts w:cs="Arial"/>
                <w:color w:val="000000" w:themeColor="text1"/>
                <w:lang w:val="en-GB"/>
              </w:rPr>
              <w:t xml:space="preserve"> increase of throughput of the system and saving </w:t>
            </w:r>
            <w:r w:rsidRPr="009A59F8">
              <w:rPr>
                <w:rFonts w:cs="Arial"/>
                <w:color w:val="000000" w:themeColor="text1"/>
                <w:lang w:val="en-GB"/>
              </w:rPr>
              <w:lastRenderedPageBreak/>
              <w:t xml:space="preserve">time required for sample preparation. The purpose is non-conductive sample coating with metallic films and/or deposition of protective films (e.g. carbon), specifically for the purposes of SEM imaging. The system should </w:t>
            </w:r>
            <w:proofErr w:type="spellStart"/>
            <w:r w:rsidRPr="009A59F8">
              <w:rPr>
                <w:rFonts w:cs="Arial"/>
                <w:color w:val="000000" w:themeColor="text1"/>
                <w:lang w:val="en-GB"/>
              </w:rPr>
              <w:t>fulfill</w:t>
            </w:r>
            <w:proofErr w:type="spellEnd"/>
            <w:r w:rsidRPr="009A59F8">
              <w:rPr>
                <w:rFonts w:cs="Arial"/>
                <w:color w:val="000000" w:themeColor="text1"/>
                <w:lang w:val="en-GB"/>
              </w:rPr>
              <w:t xml:space="preserve"> following parameters: </w:t>
            </w:r>
          </w:p>
          <w:p w14:paraId="169AC65B" w14:textId="77777777" w:rsidR="00351FF8" w:rsidRPr="009A59F8" w:rsidRDefault="00351FF8" w:rsidP="005C4D1F">
            <w:pPr>
              <w:rPr>
                <w:rFonts w:cs="Arial"/>
                <w:lang w:val="en-GB"/>
              </w:rPr>
            </w:pPr>
            <w:r w:rsidRPr="009A59F8">
              <w:rPr>
                <w:rFonts w:cs="Arial"/>
                <w:lang w:val="en-GB"/>
              </w:rPr>
              <w:t>-Turbomolecular pumping system of at least 5x10^-5 mbar</w:t>
            </w:r>
          </w:p>
          <w:p w14:paraId="4AB842A0" w14:textId="77777777" w:rsidR="00351FF8" w:rsidRPr="009A59F8" w:rsidRDefault="00351FF8" w:rsidP="005C4D1F">
            <w:pPr>
              <w:rPr>
                <w:rFonts w:cs="Arial"/>
                <w:lang w:val="en-GB"/>
              </w:rPr>
            </w:pPr>
            <w:r w:rsidRPr="009A59F8">
              <w:rPr>
                <w:rFonts w:cs="Arial"/>
                <w:lang w:val="en-GB"/>
              </w:rPr>
              <w:t>- capability to evaporate noble metals and carbon in the same system</w:t>
            </w:r>
          </w:p>
          <w:p w14:paraId="19E0C0BE" w14:textId="77777777" w:rsidR="00351FF8" w:rsidRPr="009A59F8" w:rsidRDefault="00351FF8" w:rsidP="005C4D1F">
            <w:pPr>
              <w:rPr>
                <w:rFonts w:cs="Arial"/>
                <w:lang w:val="en-GB"/>
              </w:rPr>
            </w:pPr>
            <w:r w:rsidRPr="009A59F8">
              <w:rPr>
                <w:rFonts w:cs="Arial"/>
                <w:lang w:val="en-GB"/>
              </w:rPr>
              <w:t>- implosion protected vacuum chamber with at least 150 mm diameter</w:t>
            </w:r>
          </w:p>
          <w:p w14:paraId="5E4EF544" w14:textId="77777777" w:rsidR="00351FF8" w:rsidRPr="009A59F8" w:rsidRDefault="00351FF8" w:rsidP="005C4D1F">
            <w:pPr>
              <w:rPr>
                <w:rFonts w:cs="Arial"/>
                <w:lang w:val="en-GB"/>
              </w:rPr>
            </w:pPr>
            <w:r w:rsidRPr="009A59F8">
              <w:rPr>
                <w:rFonts w:cs="Arial"/>
                <w:lang w:val="en-GB"/>
              </w:rPr>
              <w:t>- automated calibration after evaporation target and target holder exchange</w:t>
            </w:r>
          </w:p>
          <w:p w14:paraId="16240D0B" w14:textId="77777777" w:rsidR="00351FF8" w:rsidRPr="009A59F8" w:rsidRDefault="00351FF8" w:rsidP="005C4D1F">
            <w:pPr>
              <w:rPr>
                <w:rFonts w:cs="Arial"/>
                <w:lang w:val="en-GB"/>
              </w:rPr>
            </w:pPr>
            <w:r w:rsidRPr="009A59F8">
              <w:rPr>
                <w:rFonts w:cs="Arial"/>
                <w:lang w:val="en-GB"/>
              </w:rPr>
              <w:t xml:space="preserve">- at least 60 </w:t>
            </w:r>
            <w:proofErr w:type="spellStart"/>
            <w:r w:rsidRPr="009A59F8">
              <w:rPr>
                <w:rFonts w:cs="Arial"/>
                <w:lang w:val="en-GB"/>
              </w:rPr>
              <w:t>minut</w:t>
            </w:r>
            <w:proofErr w:type="spellEnd"/>
            <w:r w:rsidRPr="009A59F8">
              <w:rPr>
                <w:rFonts w:cs="Arial"/>
                <w:lang w:val="en-GB"/>
              </w:rPr>
              <w:t xml:space="preserve"> of uninterrupted operation</w:t>
            </w:r>
          </w:p>
          <w:p w14:paraId="00152296" w14:textId="77777777" w:rsidR="00351FF8" w:rsidRPr="009A59F8" w:rsidRDefault="00351FF8" w:rsidP="005C4D1F">
            <w:pPr>
              <w:rPr>
                <w:rFonts w:cs="Arial"/>
                <w:lang w:val="en-GB"/>
              </w:rPr>
            </w:pPr>
            <w:r w:rsidRPr="009A59F8">
              <w:rPr>
                <w:rFonts w:cs="Arial"/>
                <w:lang w:val="en-GB"/>
              </w:rPr>
              <w:t>- table top system not larger than 500 x 600 mm</w:t>
            </w:r>
          </w:p>
          <w:p w14:paraId="45DC81D3" w14:textId="77777777" w:rsidR="00351FF8" w:rsidRPr="009A59F8" w:rsidRDefault="00351FF8" w:rsidP="005C4D1F">
            <w:pPr>
              <w:rPr>
                <w:rFonts w:cs="Arial"/>
                <w:lang w:val="en-GB"/>
              </w:rPr>
            </w:pPr>
            <w:r w:rsidRPr="009A59F8">
              <w:rPr>
                <w:rFonts w:cs="Arial"/>
                <w:lang w:val="en-GB"/>
              </w:rPr>
              <w:t>- possibility of installing a quartz crystal thickness measurement</w:t>
            </w:r>
          </w:p>
          <w:p w14:paraId="376D515F" w14:textId="77777777" w:rsidR="00351FF8" w:rsidRPr="009A59F8" w:rsidRDefault="00351FF8" w:rsidP="005C4D1F">
            <w:pPr>
              <w:rPr>
                <w:rFonts w:cs="Arial"/>
                <w:lang w:val="en-GB"/>
              </w:rPr>
            </w:pPr>
            <w:r w:rsidRPr="009A59F8">
              <w:rPr>
                <w:rFonts w:cs="Arial"/>
                <w:lang w:val="en-GB"/>
              </w:rPr>
              <w:lastRenderedPageBreak/>
              <w:t>- touchscreen based interactive software, automated vacuum and process value control</w:t>
            </w:r>
          </w:p>
          <w:p w14:paraId="77D78931" w14:textId="77777777" w:rsidR="00351FF8" w:rsidRPr="009A59F8" w:rsidRDefault="00351FF8" w:rsidP="005C4D1F">
            <w:pPr>
              <w:rPr>
                <w:rFonts w:cs="Arial"/>
                <w:lang w:val="en-GB"/>
              </w:rPr>
            </w:pPr>
            <w:r w:rsidRPr="009A59F8">
              <w:rPr>
                <w:rFonts w:cs="Arial"/>
                <w:lang w:val="en-GB"/>
              </w:rPr>
              <w:t>- possibility of sample storage, i.e. keeping the system under vacuum while not used</w:t>
            </w:r>
          </w:p>
          <w:p w14:paraId="22B71B48" w14:textId="77777777" w:rsidR="00351FF8" w:rsidRPr="009A59F8" w:rsidRDefault="00351FF8" w:rsidP="005C4D1F">
            <w:pPr>
              <w:rPr>
                <w:rFonts w:cs="Arial"/>
                <w:lang w:val="en-GB"/>
              </w:rPr>
            </w:pPr>
            <w:r w:rsidRPr="009A59F8">
              <w:rPr>
                <w:rFonts w:cs="Arial"/>
                <w:lang w:val="en-GB"/>
              </w:rPr>
              <w:t xml:space="preserve">- software updates possible via </w:t>
            </w:r>
            <w:proofErr w:type="spellStart"/>
            <w:r w:rsidRPr="009A59F8">
              <w:rPr>
                <w:rFonts w:cs="Arial"/>
                <w:lang w:val="en-GB"/>
              </w:rPr>
              <w:t>usb</w:t>
            </w:r>
            <w:proofErr w:type="spellEnd"/>
            <w:r w:rsidRPr="009A59F8">
              <w:rPr>
                <w:rFonts w:cs="Arial"/>
                <w:lang w:val="en-GB"/>
              </w:rPr>
              <w:t xml:space="preserve"> port</w:t>
            </w:r>
          </w:p>
          <w:p w14:paraId="659E6402" w14:textId="77777777" w:rsidR="00351FF8" w:rsidRPr="009A59F8" w:rsidRDefault="00351FF8" w:rsidP="005C4D1F">
            <w:pPr>
              <w:rPr>
                <w:rFonts w:cs="Arial"/>
                <w:lang w:val="en-GB"/>
              </w:rPr>
            </w:pPr>
            <w:r w:rsidRPr="009A59F8">
              <w:rPr>
                <w:rFonts w:cs="Arial"/>
                <w:lang w:val="en-GB"/>
              </w:rPr>
              <w:t xml:space="preserve">- sample stage of at least 50 mm with </w:t>
            </w:r>
            <w:proofErr w:type="spellStart"/>
            <w:r w:rsidRPr="009A59F8">
              <w:rPr>
                <w:rFonts w:cs="Arial"/>
                <w:lang w:val="en-GB"/>
              </w:rPr>
              <w:t>softwared</w:t>
            </w:r>
            <w:proofErr w:type="spellEnd"/>
            <w:r w:rsidRPr="009A59F8">
              <w:rPr>
                <w:rFonts w:cs="Arial"/>
                <w:lang w:val="en-GB"/>
              </w:rPr>
              <w:t xml:space="preserve"> controlled evaporation distance and rotation of at least (8-20 RPM)</w:t>
            </w:r>
          </w:p>
          <w:p w14:paraId="086F8C2D" w14:textId="77777777" w:rsidR="00351FF8" w:rsidRPr="009A59F8" w:rsidRDefault="00351FF8" w:rsidP="005C4D1F">
            <w:pPr>
              <w:rPr>
                <w:rFonts w:cs="Arial"/>
                <w:lang w:val="en-GB"/>
              </w:rPr>
            </w:pPr>
            <w:r w:rsidRPr="009A59F8">
              <w:rPr>
                <w:rFonts w:cs="Arial"/>
                <w:lang w:val="en-GB"/>
              </w:rPr>
              <w:t>- basic set of evaporation materials.</w:t>
            </w:r>
          </w:p>
        </w:tc>
        <w:tc>
          <w:tcPr>
            <w:tcW w:w="1144" w:type="dxa"/>
            <w:shd w:val="clear" w:color="auto" w:fill="BDD6EE" w:themeFill="accent5" w:themeFillTint="66"/>
            <w:vAlign w:val="center"/>
          </w:tcPr>
          <w:p w14:paraId="3A615FF5"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44AB0A0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70AC881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5ED69CB"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20005469" w14:textId="77777777" w:rsidR="00351FF8" w:rsidRPr="009A59F8" w:rsidRDefault="00351FF8" w:rsidP="005C4D1F">
            <w:pPr>
              <w:jc w:val="center"/>
              <w:rPr>
                <w:rFonts w:eastAsia="Times New Roman"/>
                <w:lang w:val="en-GB"/>
              </w:rPr>
            </w:pPr>
          </w:p>
        </w:tc>
        <w:tc>
          <w:tcPr>
            <w:tcW w:w="624" w:type="dxa"/>
            <w:vAlign w:val="center"/>
          </w:tcPr>
          <w:p w14:paraId="47B2F472" w14:textId="77777777" w:rsidR="00351FF8" w:rsidRPr="009A59F8" w:rsidRDefault="00351FF8" w:rsidP="005C4D1F">
            <w:pPr>
              <w:jc w:val="center"/>
              <w:rPr>
                <w:rFonts w:eastAsia="Times New Roman" w:cs="Calibri"/>
                <w:lang w:val="en-GB"/>
              </w:rPr>
            </w:pPr>
            <w:r w:rsidRPr="009A59F8">
              <w:rPr>
                <w:rFonts w:cs="Calibri"/>
                <w:color w:val="000000"/>
                <w:lang w:val="en-GB"/>
              </w:rPr>
              <w:t>51</w:t>
            </w:r>
          </w:p>
        </w:tc>
      </w:tr>
      <w:tr w:rsidR="00351FF8" w:rsidRPr="009A59F8" w14:paraId="1EEE2948" w14:textId="77777777" w:rsidTr="005C4D1F">
        <w:tc>
          <w:tcPr>
            <w:tcW w:w="1985" w:type="dxa"/>
            <w:tcMar>
              <w:left w:w="90" w:type="dxa"/>
            </w:tcMar>
            <w:vAlign w:val="center"/>
          </w:tcPr>
          <w:p w14:paraId="0D1A36C2" w14:textId="133F0B29" w:rsidR="00351FF8" w:rsidRDefault="00666F55" w:rsidP="005C4D1F">
            <w:pPr>
              <w:rPr>
                <w:rFonts w:cs="Arial"/>
                <w:color w:val="000000" w:themeColor="text1"/>
                <w:lang w:val="en-GB"/>
              </w:rPr>
            </w:pPr>
            <w:r>
              <w:rPr>
                <w:rFonts w:cs="Arial"/>
                <w:color w:val="000000" w:themeColor="text1"/>
                <w:lang w:val="en-GB"/>
              </w:rPr>
              <w:lastRenderedPageBreak/>
              <w:t xml:space="preserve">CMOS based </w:t>
            </w:r>
            <w:r w:rsidR="00351FF8" w:rsidRPr="009A59F8">
              <w:rPr>
                <w:rFonts w:cs="Arial"/>
                <w:color w:val="000000" w:themeColor="text1"/>
                <w:lang w:val="en-GB"/>
              </w:rPr>
              <w:t xml:space="preserve">EBSD </w:t>
            </w:r>
            <w:r w:rsidR="004C480C">
              <w:rPr>
                <w:rFonts w:cs="Arial"/>
                <w:color w:val="000000" w:themeColor="text1"/>
                <w:lang w:val="en-GB"/>
              </w:rPr>
              <w:t>(</w:t>
            </w:r>
            <w:r w:rsidR="00351FF8" w:rsidRPr="009A59F8">
              <w:rPr>
                <w:rFonts w:cs="Arial"/>
                <w:color w:val="000000" w:themeColor="text1"/>
                <w:lang w:val="en-GB"/>
              </w:rPr>
              <w:t>electron backscatter electron detector</w:t>
            </w:r>
            <w:r w:rsidR="004C480C">
              <w:rPr>
                <w:rFonts w:cs="Arial"/>
                <w:color w:val="000000" w:themeColor="text1"/>
                <w:lang w:val="en-GB"/>
              </w:rPr>
              <w:t>)</w:t>
            </w:r>
            <w:r w:rsidR="00351FF8" w:rsidRPr="009A59F8">
              <w:rPr>
                <w:rFonts w:cs="Arial"/>
                <w:color w:val="000000" w:themeColor="text1"/>
                <w:lang w:val="en-GB"/>
              </w:rPr>
              <w:t xml:space="preserve"> capable of identification of grain orientation in investigated crystalline samples</w:t>
            </w:r>
          </w:p>
          <w:p w14:paraId="392789EF" w14:textId="77777777" w:rsidR="00666F55" w:rsidRDefault="00666F55" w:rsidP="00666F55">
            <w:pPr>
              <w:rPr>
                <w:rFonts w:cs="Arial"/>
                <w:color w:val="000000" w:themeColor="text1"/>
                <w:lang w:val="en-GB"/>
              </w:rPr>
            </w:pPr>
            <w:r>
              <w:rPr>
                <w:rFonts w:cs="Arial"/>
                <w:color w:val="000000" w:themeColor="text1"/>
                <w:lang w:val="en-GB"/>
              </w:rPr>
              <w:t>Parameters:</w:t>
            </w:r>
          </w:p>
          <w:p w14:paraId="06987192" w14:textId="7DAC02CD" w:rsidR="00666F55" w:rsidRDefault="00666F55" w:rsidP="00666F55">
            <w:pPr>
              <w:rPr>
                <w:rFonts w:cs="Arial"/>
                <w:color w:val="000000" w:themeColor="text1"/>
                <w:lang w:val="en-GB"/>
              </w:rPr>
            </w:pPr>
            <w:r w:rsidRPr="009A59F8">
              <w:rPr>
                <w:rFonts w:cs="Arial"/>
                <w:lang w:val="en-GB"/>
              </w:rPr>
              <w:t xml:space="preserve">- </w:t>
            </w:r>
            <w:r w:rsidRPr="0085366D">
              <w:rPr>
                <w:rFonts w:cs="Arial"/>
                <w:color w:val="000000" w:themeColor="text1"/>
                <w:lang w:val="en-GB"/>
              </w:rPr>
              <w:t>at least 9</w:t>
            </w:r>
            <w:r w:rsidR="00AF2B38">
              <w:rPr>
                <w:rFonts w:cs="Arial"/>
                <w:color w:val="000000" w:themeColor="text1"/>
                <w:lang w:val="en-GB"/>
              </w:rPr>
              <w:t>0</w:t>
            </w:r>
            <w:r w:rsidRPr="0085366D">
              <w:rPr>
                <w:rFonts w:cs="Arial"/>
                <w:color w:val="000000" w:themeColor="text1"/>
                <w:lang w:val="en-GB"/>
              </w:rPr>
              <w:t xml:space="preserve">0 </w:t>
            </w:r>
            <w:proofErr w:type="spellStart"/>
            <w:r w:rsidRPr="0085366D">
              <w:rPr>
                <w:rFonts w:cs="Arial"/>
                <w:color w:val="000000" w:themeColor="text1"/>
                <w:lang w:val="en-GB"/>
              </w:rPr>
              <w:t>ips</w:t>
            </w:r>
            <w:proofErr w:type="spellEnd"/>
          </w:p>
          <w:p w14:paraId="5B7A4D5D" w14:textId="6135C82B"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at least 640x480 pixel resolution</w:t>
            </w:r>
          </w:p>
          <w:p w14:paraId="687A320C" w14:textId="4E0385EE" w:rsidR="00666F55" w:rsidRDefault="00666F55" w:rsidP="00666F55">
            <w:pPr>
              <w:rPr>
                <w:rFonts w:cs="Arial"/>
                <w:color w:val="000000" w:themeColor="text1"/>
                <w:lang w:val="en-GB"/>
              </w:rPr>
            </w:pPr>
            <w:r w:rsidRPr="009A59F8">
              <w:rPr>
                <w:rFonts w:cs="Arial"/>
                <w:lang w:val="en-GB"/>
              </w:rPr>
              <w:t>-</w:t>
            </w:r>
            <w:r>
              <w:rPr>
                <w:rFonts w:cs="Arial"/>
                <w:lang w:val="en-GB"/>
              </w:rPr>
              <w:t xml:space="preserve"> less than </w:t>
            </w:r>
            <w:proofErr w:type="gramStart"/>
            <w:r>
              <w:rPr>
                <w:rFonts w:cs="Arial"/>
                <w:color w:val="000000" w:themeColor="text1"/>
                <w:lang w:val="en-GB"/>
              </w:rPr>
              <w:t>0.1</w:t>
            </w:r>
            <w:r w:rsidR="00AF2B38">
              <w:rPr>
                <w:rFonts w:cs="Arial"/>
                <w:color w:val="000000" w:themeColor="text1"/>
                <w:lang w:val="en-GB"/>
              </w:rPr>
              <w:t>5</w:t>
            </w:r>
            <w:r>
              <w:rPr>
                <w:rFonts w:cs="Arial"/>
                <w:color w:val="000000" w:themeColor="text1"/>
                <w:lang w:val="en-GB"/>
              </w:rPr>
              <w:t xml:space="preserve"> degree</w:t>
            </w:r>
            <w:proofErr w:type="gramEnd"/>
            <w:r>
              <w:rPr>
                <w:rFonts w:cs="Arial"/>
                <w:color w:val="000000" w:themeColor="text1"/>
                <w:lang w:val="en-GB"/>
              </w:rPr>
              <w:t xml:space="preserve"> precision for orientation determination</w:t>
            </w:r>
          </w:p>
          <w:p w14:paraId="21A5E63A" w14:textId="693ED668" w:rsidR="00666F55" w:rsidRDefault="00666F55" w:rsidP="00666F55">
            <w:pPr>
              <w:rPr>
                <w:rFonts w:cs="Arial"/>
                <w:color w:val="000000" w:themeColor="text1"/>
                <w:lang w:val="en-GB"/>
              </w:rPr>
            </w:pPr>
            <w:r w:rsidRPr="009A59F8">
              <w:rPr>
                <w:rFonts w:cs="Arial"/>
                <w:lang w:val="en-GB"/>
              </w:rPr>
              <w:lastRenderedPageBreak/>
              <w:t xml:space="preserve">- </w:t>
            </w:r>
            <w:r>
              <w:rPr>
                <w:rFonts w:cs="Arial"/>
                <w:color w:val="000000" w:themeColor="text1"/>
                <w:lang w:val="en-GB"/>
              </w:rPr>
              <w:t>9</w:t>
            </w:r>
            <w:r w:rsidR="00AF2B38">
              <w:rPr>
                <w:rFonts w:cs="Arial"/>
                <w:color w:val="000000" w:themeColor="text1"/>
                <w:lang w:val="en-GB"/>
              </w:rPr>
              <w:t>8</w:t>
            </w:r>
            <w:r>
              <w:rPr>
                <w:rFonts w:cs="Arial"/>
                <w:color w:val="000000" w:themeColor="text1"/>
                <w:lang w:val="en-GB"/>
              </w:rPr>
              <w:t xml:space="preserve"> percent orientation indexation success rate for beam current above 100 </w:t>
            </w:r>
            <w:proofErr w:type="spellStart"/>
            <w:proofErr w:type="gramStart"/>
            <w:r>
              <w:rPr>
                <w:rFonts w:cs="Arial"/>
                <w:color w:val="000000" w:themeColor="text1"/>
                <w:lang w:val="en-GB"/>
              </w:rPr>
              <w:t>pA</w:t>
            </w:r>
            <w:proofErr w:type="spellEnd"/>
            <w:proofErr w:type="gramEnd"/>
          </w:p>
          <w:p w14:paraId="22A2657D" w14:textId="66BB41D4"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functionality from at least 5kV acceleration voltage</w:t>
            </w:r>
          </w:p>
          <w:p w14:paraId="702F2038" w14:textId="0C80A7C2"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 xml:space="preserve">customisable gain </w:t>
            </w:r>
            <w:r w:rsidR="00AF2B38">
              <w:rPr>
                <w:rFonts w:cs="Arial"/>
                <w:color w:val="000000" w:themeColor="text1"/>
                <w:lang w:val="en-GB"/>
              </w:rPr>
              <w:t xml:space="preserve">(at least from </w:t>
            </w:r>
            <w:r>
              <w:rPr>
                <w:rFonts w:cs="Arial"/>
                <w:color w:val="000000" w:themeColor="text1"/>
                <w:lang w:val="en-GB"/>
              </w:rPr>
              <w:t xml:space="preserve">0 to 36 </w:t>
            </w:r>
            <w:proofErr w:type="spellStart"/>
            <w:r>
              <w:rPr>
                <w:rFonts w:cs="Arial"/>
                <w:color w:val="000000" w:themeColor="text1"/>
                <w:lang w:val="en-GB"/>
              </w:rPr>
              <w:t>db</w:t>
            </w:r>
            <w:proofErr w:type="spellEnd"/>
            <w:r w:rsidR="00AF2B38">
              <w:rPr>
                <w:rFonts w:cs="Arial"/>
                <w:color w:val="000000" w:themeColor="text1"/>
                <w:lang w:val="en-GB"/>
              </w:rPr>
              <w:t>)</w:t>
            </w:r>
          </w:p>
          <w:p w14:paraId="6C4D4811" w14:textId="5E5C1369" w:rsidR="00666F55" w:rsidRDefault="00666F55" w:rsidP="00666F55">
            <w:pPr>
              <w:rPr>
                <w:rFonts w:cs="Arial"/>
                <w:color w:val="000000" w:themeColor="text1"/>
                <w:lang w:val="en-GB"/>
              </w:rPr>
            </w:pPr>
            <w:r w:rsidRPr="009A59F8">
              <w:rPr>
                <w:rFonts w:cs="Arial"/>
                <w:lang w:val="en-GB"/>
              </w:rPr>
              <w:t xml:space="preserve">- </w:t>
            </w:r>
            <w:proofErr w:type="gramStart"/>
            <w:r>
              <w:rPr>
                <w:rFonts w:cs="Arial"/>
                <w:color w:val="000000" w:themeColor="text1"/>
                <w:lang w:val="en-GB"/>
              </w:rPr>
              <w:t>12 bit</w:t>
            </w:r>
            <w:proofErr w:type="gramEnd"/>
            <w:r>
              <w:rPr>
                <w:rFonts w:cs="Arial"/>
                <w:color w:val="000000" w:themeColor="text1"/>
                <w:lang w:val="en-GB"/>
              </w:rPr>
              <w:t xml:space="preserve"> digital output</w:t>
            </w:r>
          </w:p>
          <w:p w14:paraId="5AD9C482" w14:textId="07FA5F6D" w:rsidR="00666F55" w:rsidRPr="009A59F8" w:rsidRDefault="00666F55" w:rsidP="0085366D">
            <w:pPr>
              <w:rPr>
                <w:rFonts w:cs="Arial"/>
                <w:color w:val="000000" w:themeColor="text1"/>
                <w:lang w:val="en-GB"/>
              </w:rPr>
            </w:pPr>
            <w:r>
              <w:rPr>
                <w:rFonts w:cs="Arial"/>
                <w:color w:val="000000" w:themeColor="text1"/>
                <w:lang w:val="en-GB"/>
              </w:rPr>
              <w:t xml:space="preserve">- control software and control computer </w:t>
            </w:r>
            <w:proofErr w:type="spellStart"/>
            <w:r>
              <w:rPr>
                <w:rFonts w:cs="Arial"/>
                <w:color w:val="000000" w:themeColor="text1"/>
                <w:lang w:val="en-GB"/>
              </w:rPr>
              <w:t>acessories</w:t>
            </w:r>
            <w:proofErr w:type="spellEnd"/>
          </w:p>
        </w:tc>
        <w:tc>
          <w:tcPr>
            <w:tcW w:w="1144" w:type="dxa"/>
            <w:shd w:val="clear" w:color="auto" w:fill="BDD6EE" w:themeFill="accent5" w:themeFillTint="66"/>
            <w:vAlign w:val="center"/>
          </w:tcPr>
          <w:p w14:paraId="6F54A7EF"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1DBB6D9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A67235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1C30437" w14:textId="749BDD36" w:rsidR="00351FF8" w:rsidRPr="009A59F8" w:rsidRDefault="00666F55" w:rsidP="005C4D1F">
            <w:pPr>
              <w:jc w:val="center"/>
              <w:rPr>
                <w:rFonts w:eastAsia="Times New Roman"/>
                <w:lang w:val="en-GB"/>
              </w:rPr>
            </w:pPr>
            <w:r>
              <w:rPr>
                <w:rFonts w:eastAsia="Times New Roman"/>
                <w:lang w:val="en-GB"/>
              </w:rPr>
              <w:t>8</w:t>
            </w:r>
          </w:p>
        </w:tc>
        <w:tc>
          <w:tcPr>
            <w:tcW w:w="935" w:type="dxa"/>
            <w:shd w:val="clear" w:color="auto" w:fill="92D050"/>
            <w:vAlign w:val="center"/>
          </w:tcPr>
          <w:p w14:paraId="51857C62" w14:textId="77777777" w:rsidR="00351FF8" w:rsidRPr="009A59F8" w:rsidRDefault="00351FF8" w:rsidP="005C4D1F">
            <w:pPr>
              <w:jc w:val="center"/>
              <w:rPr>
                <w:rFonts w:eastAsia="Times New Roman"/>
                <w:lang w:val="en-GB"/>
              </w:rPr>
            </w:pPr>
          </w:p>
        </w:tc>
        <w:tc>
          <w:tcPr>
            <w:tcW w:w="624" w:type="dxa"/>
            <w:vAlign w:val="center"/>
          </w:tcPr>
          <w:p w14:paraId="0901A39B" w14:textId="77777777" w:rsidR="00351FF8" w:rsidRPr="009A59F8" w:rsidRDefault="00351FF8" w:rsidP="005C4D1F">
            <w:pPr>
              <w:jc w:val="center"/>
              <w:rPr>
                <w:rFonts w:cs="Calibri"/>
                <w:color w:val="000000"/>
                <w:lang w:val="en-GB"/>
              </w:rPr>
            </w:pPr>
            <w:r w:rsidRPr="009A59F8">
              <w:rPr>
                <w:rFonts w:cs="Calibri"/>
                <w:color w:val="000000"/>
                <w:lang w:val="en-GB"/>
              </w:rPr>
              <w:t>52</w:t>
            </w:r>
          </w:p>
        </w:tc>
      </w:tr>
      <w:tr w:rsidR="00351FF8" w:rsidRPr="009A59F8" w14:paraId="46BA48DB" w14:textId="77777777" w:rsidTr="005C4D1F">
        <w:tc>
          <w:tcPr>
            <w:tcW w:w="1985" w:type="dxa"/>
            <w:tcMar>
              <w:left w:w="90" w:type="dxa"/>
            </w:tcMar>
            <w:vAlign w:val="center"/>
          </w:tcPr>
          <w:p w14:paraId="31B27CEF" w14:textId="77777777" w:rsidR="00351FF8" w:rsidRPr="009A59F8" w:rsidRDefault="00351FF8" w:rsidP="005C4D1F">
            <w:pPr>
              <w:rPr>
                <w:rFonts w:cs="Arial"/>
                <w:color w:val="000000" w:themeColor="text1"/>
                <w:lang w:val="en-GB"/>
              </w:rPr>
            </w:pPr>
            <w:proofErr w:type="spellStart"/>
            <w:r w:rsidRPr="009A59F8">
              <w:rPr>
                <w:rFonts w:cs="Arial"/>
                <w:color w:val="000000" w:themeColor="text1"/>
                <w:lang w:val="en-GB"/>
              </w:rPr>
              <w:t>cECCI</w:t>
            </w:r>
            <w:proofErr w:type="spellEnd"/>
            <w:r w:rsidRPr="009A59F8">
              <w:rPr>
                <w:rFonts w:cs="Arial"/>
                <w:color w:val="000000" w:themeColor="text1"/>
                <w:lang w:val="en-GB"/>
              </w:rPr>
              <w:t xml:space="preserve"> – electron </w:t>
            </w:r>
            <w:proofErr w:type="spellStart"/>
            <w:r w:rsidRPr="009A59F8">
              <w:rPr>
                <w:rFonts w:cs="Arial"/>
                <w:color w:val="000000" w:themeColor="text1"/>
                <w:lang w:val="en-GB"/>
              </w:rPr>
              <w:t>channeling</w:t>
            </w:r>
            <w:proofErr w:type="spellEnd"/>
            <w:r w:rsidRPr="009A59F8">
              <w:rPr>
                <w:rFonts w:cs="Arial"/>
                <w:color w:val="000000" w:themeColor="text1"/>
                <w:lang w:val="en-GB"/>
              </w:rPr>
              <w:t xml:space="preserve"> method </w:t>
            </w:r>
            <w:proofErr w:type="spellStart"/>
            <w:r w:rsidRPr="009A59F8">
              <w:rPr>
                <w:rFonts w:cs="Arial"/>
                <w:color w:val="000000" w:themeColor="text1"/>
                <w:lang w:val="en-GB"/>
              </w:rPr>
              <w:t>capabalities</w:t>
            </w:r>
            <w:proofErr w:type="spellEnd"/>
            <w:r w:rsidRPr="009A59F8">
              <w:rPr>
                <w:rFonts w:cs="Arial"/>
                <w:color w:val="000000" w:themeColor="text1"/>
                <w:lang w:val="en-GB"/>
              </w:rPr>
              <w:t xml:space="preserve"> and </w:t>
            </w:r>
            <w:proofErr w:type="gramStart"/>
            <w:r w:rsidRPr="009A59F8">
              <w:rPr>
                <w:rFonts w:cs="Arial"/>
                <w:color w:val="000000" w:themeColor="text1"/>
                <w:lang w:val="en-GB"/>
              </w:rPr>
              <w:t>software  -</w:t>
            </w:r>
            <w:proofErr w:type="gramEnd"/>
            <w:r w:rsidRPr="009A59F8">
              <w:rPr>
                <w:rFonts w:cs="Arial"/>
                <w:color w:val="000000" w:themeColor="text1"/>
                <w:lang w:val="en-GB"/>
              </w:rPr>
              <w:t xml:space="preserve"> software. The instrument should be compatible with the electron channelling contrast imaging method, which allows to identify orientation of extended defect in reflection geometry with lateral resolution of 15 nm or lower – demonstrated by attached analysed images and data.</w:t>
            </w:r>
          </w:p>
        </w:tc>
        <w:tc>
          <w:tcPr>
            <w:tcW w:w="1144" w:type="dxa"/>
            <w:shd w:val="clear" w:color="auto" w:fill="BDD6EE" w:themeFill="accent5" w:themeFillTint="66"/>
            <w:vAlign w:val="center"/>
          </w:tcPr>
          <w:p w14:paraId="276FA522"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11EC7B2" w14:textId="00A91F3A" w:rsidR="00351FF8" w:rsidRPr="009A59F8" w:rsidRDefault="00107881" w:rsidP="005C4D1F">
            <w:pPr>
              <w:jc w:val="center"/>
              <w:rPr>
                <w:rFonts w:eastAsia="Times New Roman"/>
                <w:lang w:val="en-GB"/>
              </w:rPr>
            </w:pPr>
            <w:r>
              <w:rPr>
                <w:rFonts w:eastAsia="Times New Roman"/>
                <w:lang w:val="en-GB"/>
              </w:rPr>
              <w:t>X</w:t>
            </w:r>
          </w:p>
        </w:tc>
        <w:tc>
          <w:tcPr>
            <w:tcW w:w="2166" w:type="dxa"/>
            <w:shd w:val="clear" w:color="auto" w:fill="auto"/>
            <w:vAlign w:val="center"/>
          </w:tcPr>
          <w:p w14:paraId="14DFAFF0" w14:textId="51BC14A2" w:rsidR="00351FF8" w:rsidRPr="009A59F8" w:rsidRDefault="00107881" w:rsidP="005C4D1F">
            <w:pPr>
              <w:jc w:val="center"/>
              <w:rPr>
                <w:rFonts w:eastAsia="Times New Roman"/>
                <w:lang w:val="en-GB"/>
              </w:rPr>
            </w:pPr>
            <w:r>
              <w:rPr>
                <w:rFonts w:eastAsia="Times New Roman"/>
                <w:lang w:val="en-GB"/>
              </w:rPr>
              <w:t>X</w:t>
            </w:r>
          </w:p>
        </w:tc>
        <w:tc>
          <w:tcPr>
            <w:tcW w:w="1191" w:type="dxa"/>
            <w:tcMar>
              <w:left w:w="108" w:type="dxa"/>
            </w:tcMar>
            <w:vAlign w:val="center"/>
          </w:tcPr>
          <w:p w14:paraId="646D4D79" w14:textId="1A825F19" w:rsidR="00351FF8" w:rsidRPr="009A59F8" w:rsidRDefault="00134B40" w:rsidP="005C4D1F">
            <w:pPr>
              <w:jc w:val="center"/>
              <w:rPr>
                <w:rFonts w:eastAsia="Times New Roman"/>
                <w:lang w:val="en-GB"/>
              </w:rPr>
            </w:pPr>
            <w:r>
              <w:rPr>
                <w:rFonts w:eastAsia="Times New Roman"/>
                <w:lang w:val="en-GB"/>
              </w:rPr>
              <w:t>4</w:t>
            </w:r>
          </w:p>
        </w:tc>
        <w:tc>
          <w:tcPr>
            <w:tcW w:w="935" w:type="dxa"/>
            <w:shd w:val="clear" w:color="auto" w:fill="92D050"/>
            <w:vAlign w:val="center"/>
          </w:tcPr>
          <w:p w14:paraId="504204A5" w14:textId="77777777" w:rsidR="00351FF8" w:rsidRPr="009A59F8" w:rsidRDefault="00351FF8" w:rsidP="005C4D1F">
            <w:pPr>
              <w:jc w:val="center"/>
              <w:rPr>
                <w:rFonts w:eastAsia="Times New Roman"/>
                <w:lang w:val="en-GB"/>
              </w:rPr>
            </w:pPr>
          </w:p>
        </w:tc>
        <w:tc>
          <w:tcPr>
            <w:tcW w:w="624" w:type="dxa"/>
            <w:vAlign w:val="center"/>
          </w:tcPr>
          <w:p w14:paraId="0FB8FC78" w14:textId="77777777" w:rsidR="00351FF8" w:rsidRPr="009A59F8" w:rsidRDefault="00351FF8" w:rsidP="005C4D1F">
            <w:pPr>
              <w:jc w:val="center"/>
              <w:rPr>
                <w:rFonts w:cs="Calibri"/>
                <w:color w:val="000000"/>
                <w:lang w:val="en-GB"/>
              </w:rPr>
            </w:pPr>
            <w:r w:rsidRPr="009A59F8">
              <w:rPr>
                <w:rFonts w:cs="Calibri"/>
                <w:color w:val="000000"/>
                <w:lang w:val="en-GB"/>
              </w:rPr>
              <w:t>53</w:t>
            </w:r>
          </w:p>
        </w:tc>
      </w:tr>
      <w:tr w:rsidR="00666F55" w:rsidRPr="00AF2B38" w14:paraId="7DAC5667" w14:textId="77777777" w:rsidTr="005C4D1F">
        <w:tc>
          <w:tcPr>
            <w:tcW w:w="1985" w:type="dxa"/>
            <w:tcMar>
              <w:left w:w="90" w:type="dxa"/>
            </w:tcMar>
            <w:vAlign w:val="center"/>
          </w:tcPr>
          <w:p w14:paraId="62D293A3" w14:textId="77777777" w:rsidR="00666F55" w:rsidRDefault="00666F55" w:rsidP="005C4D1F">
            <w:pPr>
              <w:rPr>
                <w:rFonts w:cs="Arial"/>
                <w:color w:val="000000" w:themeColor="text1"/>
                <w:lang w:val="en-GB"/>
              </w:rPr>
            </w:pPr>
            <w:r>
              <w:rPr>
                <w:rFonts w:cs="Arial"/>
                <w:color w:val="000000" w:themeColor="text1"/>
                <w:lang w:val="en-GB"/>
              </w:rPr>
              <w:t xml:space="preserve">EDS detector capable of material composition analysis with </w:t>
            </w:r>
            <w:r>
              <w:rPr>
                <w:rFonts w:cs="Arial"/>
                <w:color w:val="000000" w:themeColor="text1"/>
                <w:lang w:val="en-GB"/>
              </w:rPr>
              <w:lastRenderedPageBreak/>
              <w:t xml:space="preserve">following parameters: </w:t>
            </w:r>
          </w:p>
          <w:p w14:paraId="4E1151F6" w14:textId="072B1212"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motorised insertion</w:t>
            </w:r>
          </w:p>
          <w:p w14:paraId="4E2C2107" w14:textId="76EF94AB"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Peltier cooling element</w:t>
            </w:r>
          </w:p>
          <w:p w14:paraId="326A530A" w14:textId="59310892"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Silicon drift detector – Si</w:t>
            </w:r>
            <w:r w:rsidRPr="00AF2B38">
              <w:rPr>
                <w:rFonts w:cs="Arial"/>
                <w:color w:val="000000" w:themeColor="text1"/>
                <w:lang w:val="en-GB"/>
              </w:rPr>
              <w:t>3</w:t>
            </w:r>
            <w:r>
              <w:rPr>
                <w:rFonts w:cs="Arial"/>
                <w:color w:val="000000" w:themeColor="text1"/>
                <w:lang w:val="en-GB"/>
              </w:rPr>
              <w:t>N</w:t>
            </w:r>
            <w:r w:rsidRPr="00AF2B38">
              <w:rPr>
                <w:rFonts w:cs="Arial"/>
                <w:color w:val="000000" w:themeColor="text1"/>
                <w:lang w:val="en-GB"/>
              </w:rPr>
              <w:t>4</w:t>
            </w:r>
            <w:r>
              <w:rPr>
                <w:rFonts w:cs="Arial"/>
                <w:color w:val="000000" w:themeColor="text1"/>
                <w:lang w:val="en-GB"/>
              </w:rPr>
              <w:t xml:space="preserve"> window with thickness below 1</w:t>
            </w:r>
            <w:r w:rsidR="00AF2B38">
              <w:rPr>
                <w:rFonts w:cs="Arial"/>
                <w:color w:val="000000" w:themeColor="text1"/>
                <w:lang w:val="en-GB"/>
              </w:rPr>
              <w:t>2</w:t>
            </w:r>
            <w:r>
              <w:rPr>
                <w:rFonts w:cs="Arial"/>
                <w:color w:val="000000" w:themeColor="text1"/>
                <w:lang w:val="en-GB"/>
              </w:rPr>
              <w:t>0 nm</w:t>
            </w:r>
          </w:p>
          <w:p w14:paraId="1603DB28" w14:textId="525A74C1" w:rsidR="00666F55" w:rsidRDefault="00666F55" w:rsidP="00666F55">
            <w:pPr>
              <w:rPr>
                <w:rFonts w:cs="Arial"/>
                <w:color w:val="000000" w:themeColor="text1"/>
                <w:lang w:val="en-GB"/>
              </w:rPr>
            </w:pPr>
            <w:r w:rsidRPr="0085366D">
              <w:rPr>
                <w:rFonts w:cs="Arial"/>
                <w:color w:val="000000" w:themeColor="text1"/>
                <w:lang w:val="en-GB"/>
              </w:rPr>
              <w:t xml:space="preserve">- </w:t>
            </w:r>
            <w:r w:rsidR="00A17EF1">
              <w:rPr>
                <w:rFonts w:cs="Arial"/>
                <w:color w:val="000000" w:themeColor="text1"/>
                <w:lang w:val="en-GB"/>
              </w:rPr>
              <w:t>chip size at least 3</w:t>
            </w:r>
            <w:r w:rsidR="00AF2B38">
              <w:rPr>
                <w:rFonts w:cs="Arial"/>
                <w:color w:val="000000" w:themeColor="text1"/>
                <w:lang w:val="en-GB"/>
              </w:rPr>
              <w:t>0</w:t>
            </w:r>
            <w:r w:rsidR="00A17EF1">
              <w:rPr>
                <w:rFonts w:cs="Arial"/>
                <w:color w:val="000000" w:themeColor="text1"/>
                <w:lang w:val="en-GB"/>
              </w:rPr>
              <w:t>x3</w:t>
            </w:r>
            <w:r w:rsidR="00AF2B38">
              <w:rPr>
                <w:rFonts w:cs="Arial"/>
                <w:color w:val="000000" w:themeColor="text1"/>
                <w:lang w:val="en-GB"/>
              </w:rPr>
              <w:t>0</w:t>
            </w:r>
            <w:r w:rsidR="00A17EF1">
              <w:rPr>
                <w:rFonts w:cs="Arial"/>
                <w:color w:val="000000" w:themeColor="text1"/>
                <w:lang w:val="en-GB"/>
              </w:rPr>
              <w:t xml:space="preserve"> mm</w:t>
            </w:r>
            <w:r w:rsidR="00A17EF1" w:rsidRPr="00AF2B38">
              <w:rPr>
                <w:rFonts w:cs="Arial"/>
                <w:color w:val="000000" w:themeColor="text1"/>
                <w:lang w:val="en-GB"/>
              </w:rPr>
              <w:t>2</w:t>
            </w:r>
          </w:p>
          <w:p w14:paraId="762B5D28" w14:textId="77777777" w:rsidR="00666F55" w:rsidRDefault="00666F55" w:rsidP="00A17EF1">
            <w:pPr>
              <w:rPr>
                <w:rFonts w:cs="Arial"/>
                <w:color w:val="000000" w:themeColor="text1"/>
                <w:lang w:val="en-GB"/>
              </w:rPr>
            </w:pPr>
            <w:r w:rsidRPr="0085366D">
              <w:rPr>
                <w:rFonts w:cs="Arial"/>
                <w:color w:val="000000" w:themeColor="text1"/>
                <w:lang w:val="en-GB"/>
              </w:rPr>
              <w:t xml:space="preserve">- </w:t>
            </w:r>
            <w:r w:rsidR="00A17EF1">
              <w:rPr>
                <w:rFonts w:cs="Arial"/>
                <w:color w:val="000000" w:themeColor="text1"/>
                <w:lang w:val="en-GB"/>
              </w:rPr>
              <w:t>sensitivity of at least 1</w:t>
            </w:r>
            <w:r w:rsidR="00AF2B38">
              <w:rPr>
                <w:rFonts w:cs="Arial"/>
                <w:color w:val="000000" w:themeColor="text1"/>
                <w:lang w:val="en-GB"/>
              </w:rPr>
              <w:t>50</w:t>
            </w:r>
            <w:r w:rsidR="00A17EF1">
              <w:rPr>
                <w:rFonts w:cs="Arial"/>
                <w:color w:val="000000" w:themeColor="text1"/>
                <w:lang w:val="en-GB"/>
              </w:rPr>
              <w:t xml:space="preserve"> eV@ Mn K</w:t>
            </w:r>
            <w:r w:rsidR="00A17EF1" w:rsidRPr="0085366D">
              <w:rPr>
                <w:rFonts w:cs="Arial"/>
                <w:color w:val="000000" w:themeColor="text1"/>
                <w:lang w:val="en-GB"/>
              </w:rPr>
              <w:t>α (ISO 15632:2012)</w:t>
            </w:r>
          </w:p>
          <w:p w14:paraId="31094FD3" w14:textId="64D28EA7" w:rsidR="00AF2B38" w:rsidRPr="009A59F8" w:rsidRDefault="00AF2B38" w:rsidP="0085366D">
            <w:pPr>
              <w:rPr>
                <w:rFonts w:cs="Arial"/>
                <w:color w:val="000000" w:themeColor="text1"/>
                <w:lang w:val="en-GB"/>
              </w:rPr>
            </w:pPr>
            <w:r>
              <w:rPr>
                <w:rFonts w:cs="Arial"/>
                <w:color w:val="000000" w:themeColor="text1"/>
                <w:lang w:val="en-GB"/>
              </w:rPr>
              <w:t xml:space="preserve">- control software and control computer </w:t>
            </w:r>
            <w:proofErr w:type="spellStart"/>
            <w:r>
              <w:rPr>
                <w:rFonts w:cs="Arial"/>
                <w:color w:val="000000" w:themeColor="text1"/>
                <w:lang w:val="en-GB"/>
              </w:rPr>
              <w:t>acessories</w:t>
            </w:r>
            <w:proofErr w:type="spellEnd"/>
          </w:p>
        </w:tc>
        <w:tc>
          <w:tcPr>
            <w:tcW w:w="1144" w:type="dxa"/>
            <w:shd w:val="clear" w:color="auto" w:fill="BDD6EE" w:themeFill="accent5" w:themeFillTint="66"/>
            <w:vAlign w:val="center"/>
          </w:tcPr>
          <w:p w14:paraId="4D48232D" w14:textId="77777777" w:rsidR="00666F55" w:rsidRPr="009A59F8" w:rsidRDefault="00666F55" w:rsidP="005C4D1F">
            <w:pPr>
              <w:rPr>
                <w:rFonts w:cs="Arial"/>
                <w:color w:val="000000" w:themeColor="text1"/>
                <w:lang w:val="en-GB"/>
              </w:rPr>
            </w:pPr>
          </w:p>
        </w:tc>
        <w:tc>
          <w:tcPr>
            <w:tcW w:w="1368" w:type="dxa"/>
            <w:shd w:val="clear" w:color="auto" w:fill="auto"/>
            <w:vAlign w:val="center"/>
          </w:tcPr>
          <w:p w14:paraId="637A40CC" w14:textId="718DE1BE" w:rsidR="00666F55" w:rsidRPr="0085366D" w:rsidRDefault="00AF2B38" w:rsidP="0085366D">
            <w:pPr>
              <w:rPr>
                <w:rFonts w:cs="Arial"/>
                <w:color w:val="000000" w:themeColor="text1"/>
                <w:lang w:val="en-GB"/>
              </w:rPr>
            </w:pPr>
            <w:r w:rsidRPr="0085366D">
              <w:rPr>
                <w:rFonts w:cs="Arial"/>
                <w:color w:val="000000" w:themeColor="text1"/>
                <w:lang w:val="en-GB"/>
              </w:rPr>
              <w:t>X</w:t>
            </w:r>
          </w:p>
        </w:tc>
        <w:tc>
          <w:tcPr>
            <w:tcW w:w="2166" w:type="dxa"/>
            <w:shd w:val="clear" w:color="auto" w:fill="auto"/>
            <w:vAlign w:val="center"/>
          </w:tcPr>
          <w:p w14:paraId="6414CEF0" w14:textId="5A6F491C" w:rsidR="00666F55" w:rsidRPr="0085366D" w:rsidRDefault="00AF2B38" w:rsidP="0085366D">
            <w:pPr>
              <w:rPr>
                <w:rFonts w:cs="Arial"/>
                <w:color w:val="000000" w:themeColor="text1"/>
                <w:lang w:val="en-GB"/>
              </w:rPr>
            </w:pPr>
            <w:r w:rsidRPr="0085366D">
              <w:rPr>
                <w:rFonts w:cs="Arial"/>
                <w:color w:val="000000" w:themeColor="text1"/>
                <w:lang w:val="en-GB"/>
              </w:rPr>
              <w:t>X</w:t>
            </w:r>
          </w:p>
        </w:tc>
        <w:tc>
          <w:tcPr>
            <w:tcW w:w="1191" w:type="dxa"/>
            <w:tcMar>
              <w:left w:w="108" w:type="dxa"/>
            </w:tcMar>
            <w:vAlign w:val="center"/>
          </w:tcPr>
          <w:p w14:paraId="0D53BE8F" w14:textId="322BD778" w:rsidR="00666F55" w:rsidRPr="0085366D" w:rsidDel="00992BD7" w:rsidRDefault="00AF2B38" w:rsidP="0085366D">
            <w:pPr>
              <w:rPr>
                <w:rFonts w:cs="Arial"/>
                <w:color w:val="000000" w:themeColor="text1"/>
                <w:lang w:val="en-GB"/>
              </w:rPr>
            </w:pPr>
            <w:r w:rsidRPr="0085366D">
              <w:rPr>
                <w:rFonts w:cs="Arial"/>
                <w:color w:val="000000" w:themeColor="text1"/>
                <w:lang w:val="en-GB"/>
              </w:rPr>
              <w:t>8</w:t>
            </w:r>
          </w:p>
        </w:tc>
        <w:tc>
          <w:tcPr>
            <w:tcW w:w="935" w:type="dxa"/>
            <w:shd w:val="clear" w:color="auto" w:fill="92D050"/>
            <w:vAlign w:val="center"/>
          </w:tcPr>
          <w:p w14:paraId="60C2209B" w14:textId="77777777" w:rsidR="00666F55" w:rsidRPr="0085366D" w:rsidRDefault="00666F55" w:rsidP="0085366D">
            <w:pPr>
              <w:rPr>
                <w:rFonts w:cs="Arial"/>
                <w:color w:val="000000" w:themeColor="text1"/>
                <w:lang w:val="en-GB"/>
              </w:rPr>
            </w:pPr>
          </w:p>
        </w:tc>
        <w:tc>
          <w:tcPr>
            <w:tcW w:w="624" w:type="dxa"/>
            <w:vAlign w:val="center"/>
          </w:tcPr>
          <w:p w14:paraId="1269BE0B" w14:textId="58D583BB" w:rsidR="00666F55" w:rsidRPr="0085366D" w:rsidRDefault="00AF2B38" w:rsidP="0085366D">
            <w:pPr>
              <w:rPr>
                <w:rFonts w:cs="Arial"/>
                <w:color w:val="000000" w:themeColor="text1"/>
                <w:lang w:val="en-GB"/>
              </w:rPr>
            </w:pPr>
            <w:r w:rsidRPr="0085366D">
              <w:rPr>
                <w:rFonts w:cs="Arial"/>
                <w:color w:val="000000" w:themeColor="text1"/>
                <w:lang w:val="en-GB"/>
              </w:rPr>
              <w:t>54</w:t>
            </w:r>
          </w:p>
        </w:tc>
      </w:tr>
      <w:tr w:rsidR="00351FF8" w:rsidRPr="009A59F8" w14:paraId="1CA61857" w14:textId="77777777" w:rsidTr="005C4D1F">
        <w:trPr>
          <w:gridAfter w:val="2"/>
          <w:wAfter w:w="1559" w:type="dxa"/>
        </w:trPr>
        <w:tc>
          <w:tcPr>
            <w:tcW w:w="4497" w:type="dxa"/>
            <w:gridSpan w:val="3"/>
            <w:shd w:val="clear" w:color="auto" w:fill="BDD6EE" w:themeFill="accent5" w:themeFillTint="66"/>
            <w:tcMar>
              <w:left w:w="90" w:type="dxa"/>
            </w:tcMar>
            <w:vAlign w:val="center"/>
          </w:tcPr>
          <w:p w14:paraId="7389DB6A" w14:textId="77777777" w:rsidR="00351FF8" w:rsidRPr="009A59F8" w:rsidRDefault="00351FF8" w:rsidP="005C4D1F">
            <w:pPr>
              <w:jc w:val="center"/>
              <w:rPr>
                <w:rFonts w:eastAsia="Times New Roman"/>
                <w:lang w:val="en-GB"/>
              </w:rPr>
            </w:pPr>
            <w:r w:rsidRPr="009A59F8">
              <w:rPr>
                <w:rFonts w:eastAsia="Times New Roman"/>
                <w:lang w:val="en-GB"/>
              </w:rPr>
              <w:t>Blue Cells – filled by applicant</w:t>
            </w:r>
          </w:p>
        </w:tc>
        <w:tc>
          <w:tcPr>
            <w:tcW w:w="3357" w:type="dxa"/>
            <w:gridSpan w:val="2"/>
            <w:shd w:val="clear" w:color="auto" w:fill="92D050"/>
            <w:vAlign w:val="center"/>
          </w:tcPr>
          <w:p w14:paraId="0AB353E4" w14:textId="77777777" w:rsidR="00351FF8" w:rsidRPr="009A59F8" w:rsidRDefault="00351FF8" w:rsidP="005C4D1F">
            <w:pPr>
              <w:jc w:val="center"/>
              <w:rPr>
                <w:rFonts w:eastAsia="Times New Roman"/>
                <w:lang w:val="en-GB"/>
              </w:rPr>
            </w:pPr>
            <w:r w:rsidRPr="009A59F8">
              <w:rPr>
                <w:rFonts w:eastAsia="Times New Roman"/>
                <w:lang w:val="en-GB"/>
              </w:rPr>
              <w:t>Green cells – for final awarded point calculation</w:t>
            </w:r>
          </w:p>
        </w:tc>
      </w:tr>
    </w:tbl>
    <w:p w14:paraId="57EC3210" w14:textId="1A322248" w:rsidR="00173161" w:rsidRPr="008F161C" w:rsidRDefault="00173161" w:rsidP="002F7E65">
      <w:pPr>
        <w:tabs>
          <w:tab w:val="clear" w:pos="5790"/>
        </w:tabs>
        <w:spacing w:before="0" w:after="160" w:line="259" w:lineRule="auto"/>
        <w:rPr>
          <w:rFonts w:ascii="Open Sans" w:hAnsi="Open Sans" w:cs="Open Sans"/>
          <w:color w:val="FF0000"/>
          <w:sz w:val="20"/>
          <w:szCs w:val="20"/>
        </w:rPr>
      </w:pPr>
      <w:r w:rsidRPr="008F161C">
        <w:rPr>
          <w:rFonts w:ascii="Open Sans" w:hAnsi="Open Sans" w:cs="Open Sans"/>
          <w:color w:val="FF0000"/>
          <w:sz w:val="20"/>
          <w:szCs w:val="20"/>
        </w:rPr>
        <w:br w:type="page"/>
      </w:r>
    </w:p>
    <w:p w14:paraId="7CCCA7BE" w14:textId="77777777" w:rsidR="004A6AE7" w:rsidRPr="00371901" w:rsidRDefault="004A6AE7" w:rsidP="00173373">
      <w:pPr>
        <w:tabs>
          <w:tab w:val="left" w:pos="4200"/>
        </w:tabs>
        <w:spacing w:before="0" w:after="0"/>
        <w:outlineLvl w:val="0"/>
        <w:rPr>
          <w:rFonts w:ascii="Open Sans" w:hAnsi="Open Sans" w:cs="Open Sans"/>
          <w:b/>
          <w:bCs/>
          <w:sz w:val="20"/>
          <w:szCs w:val="20"/>
        </w:rPr>
      </w:pPr>
      <w:r w:rsidRPr="00371901">
        <w:rPr>
          <w:rFonts w:ascii="Open Sans" w:hAnsi="Open Sans" w:cs="Open Sans"/>
          <w:b/>
          <w:bCs/>
          <w:sz w:val="20"/>
          <w:szCs w:val="20"/>
        </w:rPr>
        <w:lastRenderedPageBreak/>
        <w:t xml:space="preserve">Příloha č. 2 - Nabídka Prodávajícího v rozsahu části, která technicky popisuje </w:t>
      </w:r>
      <w:r>
        <w:rPr>
          <w:rFonts w:ascii="Open Sans" w:hAnsi="Open Sans" w:cs="Open Sans"/>
          <w:b/>
          <w:bCs/>
          <w:sz w:val="20"/>
          <w:szCs w:val="20"/>
        </w:rPr>
        <w:t>Zařízení</w:t>
      </w:r>
    </w:p>
    <w:p w14:paraId="524C31DD" w14:textId="77777777" w:rsidR="004A6AE7" w:rsidRPr="00371901" w:rsidRDefault="004A6AE7" w:rsidP="00173373">
      <w:pPr>
        <w:spacing w:before="0" w:after="0"/>
        <w:rPr>
          <w:rFonts w:ascii="Open Sans" w:hAnsi="Open Sans" w:cs="Open Sans"/>
          <w:sz w:val="20"/>
          <w:szCs w:val="20"/>
        </w:rPr>
      </w:pPr>
    </w:p>
    <w:p w14:paraId="5B191915" w14:textId="77777777" w:rsidR="004A6AE7" w:rsidRPr="00371901" w:rsidRDefault="004A6AE7" w:rsidP="00173373">
      <w:pPr>
        <w:spacing w:before="0" w:after="0"/>
        <w:rPr>
          <w:rFonts w:ascii="Open Sans" w:hAnsi="Open Sans" w:cs="Open Sans"/>
          <w:sz w:val="20"/>
          <w:szCs w:val="20"/>
        </w:rPr>
      </w:pPr>
      <w:r w:rsidRPr="00371901">
        <w:rPr>
          <w:rFonts w:ascii="Open Sans" w:hAnsi="Open Sans" w:cs="Open Sans"/>
          <w:color w:val="FF0000"/>
          <w:sz w:val="20"/>
          <w:szCs w:val="20"/>
        </w:rPr>
        <w:t>Doplní (vloží) účastník zadávacího řízení</w:t>
      </w:r>
    </w:p>
    <w:p w14:paraId="6CE42D0B" w14:textId="6875CDE2" w:rsidR="00F7694F" w:rsidRDefault="00F7694F">
      <w:pPr>
        <w:tabs>
          <w:tab w:val="clear" w:pos="5790"/>
        </w:tabs>
        <w:spacing w:before="0" w:after="160" w:line="259" w:lineRule="auto"/>
        <w:jc w:val="left"/>
        <w:rPr>
          <w:rFonts w:ascii="Open Sans" w:hAnsi="Open Sans" w:cs="Open Sans"/>
        </w:rPr>
      </w:pPr>
      <w:r>
        <w:rPr>
          <w:rFonts w:ascii="Open Sans" w:hAnsi="Open Sans" w:cs="Open Sans"/>
        </w:rPr>
        <w:br w:type="page"/>
      </w:r>
    </w:p>
    <w:p w14:paraId="0A684E51" w14:textId="76B5B52D" w:rsidR="004A6AE7" w:rsidRPr="00F7694F" w:rsidRDefault="00F7694F" w:rsidP="009B08FF">
      <w:pPr>
        <w:spacing w:before="0" w:after="0"/>
        <w:ind w:left="1276" w:hanging="1276"/>
        <w:rPr>
          <w:rFonts w:ascii="Open Sans" w:hAnsi="Open Sans" w:cs="Open Sans"/>
          <w:b/>
          <w:bCs/>
        </w:rPr>
      </w:pPr>
      <w:r w:rsidRPr="00371901">
        <w:rPr>
          <w:rFonts w:ascii="Open Sans" w:hAnsi="Open Sans" w:cs="Open Sans"/>
          <w:b/>
          <w:bCs/>
          <w:sz w:val="20"/>
          <w:szCs w:val="20"/>
        </w:rPr>
        <w:lastRenderedPageBreak/>
        <w:t xml:space="preserve">Příloha č. </w:t>
      </w:r>
      <w:r>
        <w:rPr>
          <w:rFonts w:ascii="Open Sans" w:hAnsi="Open Sans" w:cs="Open Sans"/>
          <w:b/>
          <w:bCs/>
          <w:sz w:val="20"/>
          <w:szCs w:val="20"/>
        </w:rPr>
        <w:t>3</w:t>
      </w:r>
      <w:r w:rsidRPr="00371901">
        <w:rPr>
          <w:rFonts w:ascii="Open Sans" w:hAnsi="Open Sans" w:cs="Open Sans"/>
          <w:b/>
          <w:bCs/>
          <w:sz w:val="20"/>
          <w:szCs w:val="20"/>
        </w:rPr>
        <w:t xml:space="preserve"> </w:t>
      </w:r>
      <w:r>
        <w:rPr>
          <w:rFonts w:ascii="Open Sans" w:hAnsi="Open Sans" w:cs="Open Sans"/>
          <w:b/>
          <w:bCs/>
          <w:sz w:val="20"/>
          <w:szCs w:val="20"/>
        </w:rPr>
        <w:t>–</w:t>
      </w:r>
      <w:r w:rsidRPr="00371901">
        <w:rPr>
          <w:rFonts w:ascii="Open Sans" w:hAnsi="Open Sans" w:cs="Open Sans"/>
          <w:b/>
          <w:bCs/>
          <w:sz w:val="20"/>
          <w:szCs w:val="20"/>
        </w:rPr>
        <w:t xml:space="preserve"> </w:t>
      </w:r>
      <w:r w:rsidRPr="00F7694F">
        <w:rPr>
          <w:rFonts w:ascii="Open Sans" w:hAnsi="Open Sans" w:cs="Open Sans"/>
          <w:b/>
          <w:bCs/>
          <w:sz w:val="20"/>
          <w:szCs w:val="20"/>
        </w:rPr>
        <w:t>Čestné prohlášení o závazku dodržovat zásady sociálně odpovědného zadávání, environmentálně odpovědného zadávání</w:t>
      </w:r>
    </w:p>
    <w:p w14:paraId="3B53C660" w14:textId="0391D5A2" w:rsidR="000B476F" w:rsidRDefault="000B476F" w:rsidP="009B08FF">
      <w:pPr>
        <w:spacing w:before="0" w:after="0"/>
      </w:pPr>
    </w:p>
    <w:p w14:paraId="1BAFDC19" w14:textId="00ECCC09" w:rsidR="009B08FF" w:rsidRPr="004A6AE7" w:rsidRDefault="009B08FF" w:rsidP="009B08FF">
      <w:pPr>
        <w:spacing w:before="0" w:after="0"/>
      </w:pPr>
      <w:r>
        <w:rPr>
          <w:rFonts w:ascii="Open Sans" w:hAnsi="Open Sans" w:cs="Open Sans"/>
          <w:color w:val="FF0000"/>
          <w:sz w:val="20"/>
          <w:szCs w:val="20"/>
        </w:rPr>
        <w:t xml:space="preserve">Bude doplněno před uzavřením </w:t>
      </w:r>
      <w:r w:rsidR="00FE799C">
        <w:rPr>
          <w:rFonts w:ascii="Open Sans" w:hAnsi="Open Sans" w:cs="Open Sans"/>
          <w:color w:val="FF0000"/>
          <w:sz w:val="20"/>
          <w:szCs w:val="20"/>
        </w:rPr>
        <w:t>Smlouvy</w:t>
      </w:r>
    </w:p>
    <w:sectPr w:rsidR="009B08FF" w:rsidRPr="004A6AE7" w:rsidSect="00C97D96">
      <w:headerReference w:type="default" r:id="rId19"/>
      <w:footerReference w:type="default" r:id="rId20"/>
      <w:headerReference w:type="first" r:id="rId21"/>
      <w:footerReference w:type="first" r:id="rId22"/>
      <w:type w:val="continuous"/>
      <w:pgSz w:w="11906" w:h="16838"/>
      <w:pgMar w:top="1985" w:right="1418" w:bottom="1418" w:left="1418" w:header="567"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A7B74F2" w14:textId="77777777" w:rsidR="00EA4759" w:rsidRDefault="00EA4759" w:rsidP="00CE3205">
      <w:r>
        <w:separator/>
      </w:r>
    </w:p>
  </w:endnote>
  <w:endnote w:type="continuationSeparator" w:id="0">
    <w:p w14:paraId="40B6683C" w14:textId="77777777" w:rsidR="00EA4759" w:rsidRDefault="00EA4759" w:rsidP="00CE3205">
      <w:r>
        <w:continuationSeparator/>
      </w:r>
    </w:p>
  </w:endnote>
  <w:endnote w:type="continuationNotice" w:id="1">
    <w:p w14:paraId="42E9B748" w14:textId="77777777" w:rsidR="00EA4759" w:rsidRDefault="00EA4759">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EE"/>
    <w:family w:val="roman"/>
    <w:pitch w:val="variable"/>
    <w:sig w:usb0="E0002EFF" w:usb1="C000785B" w:usb2="00000009" w:usb3="00000000" w:csb0="000001FF" w:csb1="00000000"/>
  </w:font>
  <w:font w:name="Open Sans">
    <w:altName w:val="Open Sans"/>
    <w:panose1 w:val="020B0606030504020204"/>
    <w:charset w:val="EE"/>
    <w:family w:val="swiss"/>
    <w:pitch w:val="variable"/>
    <w:sig w:usb0="E00002EF" w:usb1="4000205B" w:usb2="00000028" w:usb3="00000000" w:csb0="0000019F" w:csb1="00000000"/>
  </w:font>
  <w:font w:name="Calibri">
    <w:panose1 w:val="020F0502020204030204"/>
    <w:charset w:val="EE"/>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EE"/>
    <w:family w:val="swiss"/>
    <w:pitch w:val="variable"/>
    <w:sig w:usb0="E4002EFF" w:usb1="C000247B" w:usb2="00000009" w:usb3="00000000" w:csb0="000001FF" w:csb1="00000000"/>
  </w:font>
  <w:font w:name="Montserrat Light">
    <w:charset w:val="4D"/>
    <w:family w:val="auto"/>
    <w:pitch w:val="variable"/>
    <w:sig w:usb0="2000020F" w:usb1="00000003" w:usb2="00000000" w:usb3="00000000" w:csb0="00000197" w:csb1="00000000"/>
  </w:font>
  <w:font w:name="Montserrat">
    <w:charset w:val="EE"/>
    <w:family w:val="auto"/>
    <w:pitch w:val="variable"/>
    <w:sig w:usb0="2000020F" w:usb1="00000003" w:usb2="00000000" w:usb3="00000000" w:csb0="00000197" w:csb1="00000000"/>
  </w:font>
  <w:font w:name="Segoe UI">
    <w:panose1 w:val="020B0502040204020203"/>
    <w:charset w:val="EE"/>
    <w:family w:val="swiss"/>
    <w:pitch w:val="variable"/>
    <w:sig w:usb0="E4002EFF" w:usb1="C000E47F" w:usb2="00000009" w:usb3="00000000" w:csb0="000001FF" w:csb1="00000000"/>
  </w:font>
  <w:font w:name="CG Omega">
    <w:altName w:val="Candara"/>
    <w:charset w:val="01"/>
    <w:family w:val="roman"/>
    <w:pitch w:val="default"/>
  </w:font>
  <w:font w:name="Tahoma">
    <w:panose1 w:val="020B0604030504040204"/>
    <w:charset w:val="EE"/>
    <w:family w:val="swiss"/>
    <w:pitch w:val="variable"/>
    <w:sig w:usb0="E1002EFF" w:usb1="C000605B" w:usb2="00000029" w:usb3="00000000" w:csb0="000101FF" w:csb1="00000000"/>
  </w:font>
  <w:font w:name="Helvetica">
    <w:panose1 w:val="020B0604020202020204"/>
    <w:charset w:val="00"/>
    <w:family w:val="auto"/>
    <w:pitch w:val="variable"/>
    <w:sig w:usb0="E00002FF" w:usb1="5000785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58B6C1" w14:textId="77777777" w:rsidR="004A6AE7" w:rsidRDefault="004A6AE7">
    <w:pPr>
      <w:pStyle w:val="Zpat"/>
      <w:framePr w:wrap="around" w:vAnchor="text" w:hAnchor="margin" w:xAlign="right" w:y="1"/>
      <w:rPr>
        <w:rStyle w:val="slostrnky"/>
      </w:rPr>
    </w:pPr>
    <w:r>
      <w:rPr>
        <w:rStyle w:val="slostrnky"/>
      </w:rPr>
      <w:fldChar w:fldCharType="begin"/>
    </w:r>
    <w:r>
      <w:rPr>
        <w:rStyle w:val="slostrnky"/>
      </w:rPr>
      <w:instrText xml:space="preserve">PAGE  </w:instrText>
    </w:r>
    <w:r>
      <w:rPr>
        <w:rStyle w:val="slostrnky"/>
      </w:rPr>
      <w:fldChar w:fldCharType="end"/>
    </w:r>
  </w:p>
  <w:p w14:paraId="7A67BF89" w14:textId="77777777" w:rsidR="004A6AE7" w:rsidRDefault="004A6AE7">
    <w:pPr>
      <w:pStyle w:val="Zpat"/>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210A498" w14:textId="77777777" w:rsidR="00DF139C" w:rsidRDefault="00DF139C" w:rsidP="00F353E7">
    <w:pPr>
      <w:pStyle w:val="Zpat"/>
      <w:spacing w:before="0"/>
    </w:pPr>
    <w:r>
      <w:rPr>
        <w:noProof/>
      </w:rPr>
      <mc:AlternateContent>
        <mc:Choice Requires="wps">
          <w:drawing>
            <wp:anchor distT="45720" distB="45720" distL="114300" distR="0" simplePos="0" relativeHeight="251658251" behindDoc="1" locked="1" layoutInCell="1" allowOverlap="0" wp14:anchorId="2DE654BD" wp14:editId="784DAF99">
              <wp:simplePos x="0" y="0"/>
              <wp:positionH relativeFrom="margin">
                <wp:posOffset>4634230</wp:posOffset>
              </wp:positionH>
              <wp:positionV relativeFrom="bottomMargin">
                <wp:posOffset>228600</wp:posOffset>
              </wp:positionV>
              <wp:extent cx="1115695" cy="575945"/>
              <wp:effectExtent l="0" t="0" r="0" b="0"/>
              <wp:wrapNone/>
              <wp:docPr id="2006229446" name="Textové pole 20062294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28B63CF8" w14:textId="77777777" w:rsidR="00DF139C" w:rsidRPr="00831EAC" w:rsidRDefault="00DF139C" w:rsidP="00DF139C">
                          <w:pPr>
                            <w:pStyle w:val="Webovstrnkyvzpat"/>
                          </w:pPr>
                          <w:r w:rsidRPr="00D65C9F">
                            <w:t>OPJAK</w:t>
                          </w:r>
                          <w:r w:rsidRPr="00831EAC">
                            <w:t>.cz</w:t>
                          </w:r>
                        </w:p>
                        <w:p w14:paraId="724DADFD" w14:textId="77777777" w:rsidR="00DF139C" w:rsidRPr="006F1B93" w:rsidRDefault="00DF139C" w:rsidP="00DF139C">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DE654BD" id="_x0000_t202" coordsize="21600,21600" o:spt="202" path="m,l,21600r21600,l21600,xe">
              <v:stroke joinstyle="miter"/>
              <v:path gradientshapeok="t" o:connecttype="rect"/>
            </v:shapetype>
            <v:shape id="Textové pole 2006229446" o:spid="_x0000_s1026" type="#_x0000_t202" style="position:absolute;left:0;text-align:left;margin-left:364.9pt;margin-top:18pt;width:87.85pt;height:45.35pt;z-index:-251658229;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KJxQ9wEAAM0DAAAOAAAAZHJzL2Uyb0RvYy54bWysU1Fv0zAQfkfiP1h+p2mqZlujptPYGEIa&#10;A2nwA66O01jYPmO7Tcav5+x0XQVviDxYvpz93X3ffV5fj0azg/RBoW14OZtzJq3AVtldw79/u393&#10;xVmIYFvQaGXDn2Xg15u3b9aDq+UCe9St9IxAbKgH1/A+RlcXRRC9NBBm6KSlZIfeQKTQ74rWw0Do&#10;RheL+fyiGNC3zqOQIdDfuynJNxm/66SIX7ouyMh0w6m3mFef121ai80a6p0H1ytxbAP+oQsDylLR&#10;E9QdRGB7r/6CMkp4DNjFmUBTYNcpITMHYlPO/2Dz1IOTmQuJE9xJpvD/YMXj4cl99SyO73GkAWYS&#10;wT2g+BGYxdse7E7eeI9DL6GlwmWSrBhcqI9Xk9ShDglkO3zGloYM+4gZaOy8SaoQT0boNIDnk+hy&#10;jEykkmVZXawqzgTlqstqtaxyCahfbjsf4keJhqVNwz0NNaPD4SHE1A3UL0dSMYv3Sus8WG3Z0PBV&#10;tajyhbOMUZF8p5Vp+NU8fZMTEskPts2XIyg97amAtkfWiehEOY7bkQ4m9ltsn4m/x8lf9B5o06P/&#10;xdlA3mp4+LkHLznTnyxpuCqXy2TGHCyrywUF/jyzPc+AFQTV8MjZtL2N2cAT1xvSulNZhtdOjr2S&#10;Z7I6R38nU57H+dTrK9z8BgAA//8DAFBLAwQUAAYACAAAACEAw1MvfN4AAAAKAQAADwAAAGRycy9k&#10;b3ducmV2LnhtbEyPy07DMBBF90j9B2sqsaM2gaQkxKkqEFsQ5SGxc+NpEjUeR7HbhL9nWMFyNEf3&#10;nltuZteLM46h86TheqVAINXedtRoeH97uroDEaIha3pPqOEbA2yqxUVpCusnesXzLjaCQygURkMb&#10;41BIGeoWnQkrPyDx7+BHZyKfYyPtaCYOd71MlMqkMx1xQ2sGfGixPu5OTsPH8+Hr81a9NI8uHSY/&#10;K0kul1pfLuftPYiIc/yD4Vef1aFip70/kQ2i17BOclaPGm4y3sRArtIUxJ7JJFuDrEr5f0L1AwAA&#10;//8DAFBLAQItABQABgAIAAAAIQC2gziS/gAAAOEBAAATAAAAAAAAAAAAAAAAAAAAAABbQ29udGVu&#10;dF9UeXBlc10ueG1sUEsBAi0AFAAGAAgAAAAhADj9If/WAAAAlAEAAAsAAAAAAAAAAAAAAAAALwEA&#10;AF9yZWxzLy5yZWxzUEsBAi0AFAAGAAgAAAAhAMUonFD3AQAAzQMAAA4AAAAAAAAAAAAAAAAALgIA&#10;AGRycy9lMm9Eb2MueG1sUEsBAi0AFAAGAAgAAAAhAMNTL3zeAAAACgEAAA8AAAAAAAAAAAAAAAAA&#10;UQQAAGRycy9kb3ducmV2LnhtbFBLBQYAAAAABAAEAPMAAABcBQAAAAA=&#10;" o:allowoverlap="f" filled="f" stroked="f">
              <v:textbox>
                <w:txbxContent>
                  <w:p w14:paraId="28B63CF8" w14:textId="77777777" w:rsidR="00DF139C" w:rsidRPr="00831EAC" w:rsidRDefault="00DF139C" w:rsidP="00DF139C">
                    <w:pPr>
                      <w:pStyle w:val="Webovstrnkyvzpat"/>
                    </w:pPr>
                    <w:r w:rsidRPr="00D65C9F">
                      <w:t>OPJAK</w:t>
                    </w:r>
                    <w:r w:rsidRPr="00831EAC">
                      <w:t>.cz</w:t>
                    </w:r>
                  </w:p>
                  <w:p w14:paraId="724DADFD" w14:textId="77777777" w:rsidR="00DF139C" w:rsidRPr="006F1B93" w:rsidRDefault="00DF139C" w:rsidP="00DF139C">
                    <w:pPr>
                      <w:pStyle w:val="Webovstrnkyvzpat"/>
                      <w:rPr>
                        <w:sz w:val="26"/>
                        <w:szCs w:val="26"/>
                      </w:rPr>
                    </w:pPr>
                    <w:r w:rsidRPr="00831EAC">
                      <w:t>MSMT.cz</w:t>
                    </w:r>
                  </w:p>
                </w:txbxContent>
              </v:textbox>
              <w10:wrap anchorx="margin" anchory="margin"/>
              <w10:anchorlock/>
            </v:shape>
          </w:pict>
        </mc:Fallback>
      </mc:AlternateContent>
    </w:r>
  </w:p>
  <w:p w14:paraId="73870CE5" w14:textId="77777777" w:rsidR="00DF139C" w:rsidRDefault="00DF139C" w:rsidP="00DF139C">
    <w:pPr>
      <w:pStyle w:val="Zpat"/>
    </w:pPr>
    <w:r>
      <w:rPr>
        <w:noProof/>
      </w:rPr>
      <w:drawing>
        <wp:anchor distT="0" distB="0" distL="114300" distR="114300" simplePos="0" relativeHeight="251658250" behindDoc="1" locked="0" layoutInCell="1" allowOverlap="1" wp14:anchorId="575671B9" wp14:editId="2A55AAD6">
          <wp:simplePos x="0" y="0"/>
          <wp:positionH relativeFrom="margin">
            <wp:posOffset>-138430</wp:posOffset>
          </wp:positionH>
          <wp:positionV relativeFrom="bottomMargin">
            <wp:posOffset>323850</wp:posOffset>
          </wp:positionV>
          <wp:extent cx="2524125" cy="364490"/>
          <wp:effectExtent l="0" t="0" r="9525" b="0"/>
          <wp:wrapNone/>
          <wp:docPr id="1102210109" name="Obrázek 1102210109"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p>
  <w:p w14:paraId="1F069771" w14:textId="77777777" w:rsidR="00F353E7" w:rsidRDefault="00F353E7" w:rsidP="00F353E7">
    <w:pPr>
      <w:pStyle w:val="Zpat"/>
      <w:spacing w:before="0"/>
      <w:jc w:val="center"/>
      <w:rPr>
        <w:sz w:val="20"/>
        <w:szCs w:val="20"/>
      </w:rPr>
    </w:pPr>
  </w:p>
  <w:p w14:paraId="5AEC9367" w14:textId="77777777" w:rsidR="00DF139C" w:rsidRDefault="00DF139C" w:rsidP="00DF139C">
    <w:pPr>
      <w:pStyle w:val="Zpat"/>
      <w:jc w:val="center"/>
    </w:pP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12</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15</w:t>
    </w:r>
    <w:r>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E19FBD" w14:textId="77777777" w:rsidR="00EC4819" w:rsidRDefault="00EC4819" w:rsidP="006C0A3B">
    <w:pPr>
      <w:pStyle w:val="Zpat"/>
      <w:spacing w:before="0"/>
    </w:pPr>
    <w:r>
      <w:rPr>
        <w:noProof/>
      </w:rPr>
      <mc:AlternateContent>
        <mc:Choice Requires="wps">
          <w:drawing>
            <wp:anchor distT="45720" distB="45720" distL="114300" distR="0" simplePos="0" relativeHeight="251658253" behindDoc="1" locked="1" layoutInCell="1" allowOverlap="0" wp14:anchorId="7DD792A3" wp14:editId="52217FA9">
              <wp:simplePos x="0" y="0"/>
              <wp:positionH relativeFrom="margin">
                <wp:posOffset>4645025</wp:posOffset>
              </wp:positionH>
              <wp:positionV relativeFrom="bottomMargin">
                <wp:posOffset>219075</wp:posOffset>
              </wp:positionV>
              <wp:extent cx="1115695" cy="575945"/>
              <wp:effectExtent l="0" t="0" r="0" b="0"/>
              <wp:wrapNone/>
              <wp:docPr id="112559088" name="Textové pole 1125590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3327E222" w14:textId="77777777" w:rsidR="00EC4819" w:rsidRPr="00D017CF" w:rsidRDefault="00EC4819" w:rsidP="00EC4819">
                          <w:pPr>
                            <w:pStyle w:val="Webovstrnkyvzpat"/>
                          </w:pPr>
                          <w:r w:rsidRPr="00D017CF">
                            <w:t>OPJAK.cz</w:t>
                          </w:r>
                        </w:p>
                        <w:p w14:paraId="1C1AF74A" w14:textId="77777777" w:rsidR="00EC4819" w:rsidRPr="00D017CF" w:rsidRDefault="00EC4819" w:rsidP="00EC4819">
                          <w:pPr>
                            <w:pStyle w:val="Webovstrnkyvzpat"/>
                            <w:rPr>
                              <w:sz w:val="26"/>
                              <w:szCs w:val="26"/>
                            </w:rPr>
                          </w:pPr>
                          <w:r w:rsidRPr="00D017CF">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DD792A3" id="_x0000_t202" coordsize="21600,21600" o:spt="202" path="m,l,21600r21600,l21600,xe">
              <v:stroke joinstyle="miter"/>
              <v:path gradientshapeok="t" o:connecttype="rect"/>
            </v:shapetype>
            <v:shape id="Textové pole 112559088" o:spid="_x0000_s1027" type="#_x0000_t202" style="position:absolute;left:0;text-align:left;margin-left:365.75pt;margin-top:17.25pt;width:87.85pt;height:45.35pt;z-index:-251658227;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Df3+gEAANQDAAAOAAAAZHJzL2Uyb0RvYy54bWysU9Fu2yAUfZ+0f0C8L7ajuG2sOFXXrtOk&#10;rpvU9QMwxjEacBmQ2NnX74LdNNreqvkBcX3h3HvOPWyuR63IQTgvwdS0WOSUCMOhlWZX0+cf9x+u&#10;KPGBmZYpMKKmR+Hp9fb9u81gK7GEHlQrHEEQ46vB1rQPwVZZ5nkvNPMLsMJgsgOnWcDQ7bLWsQHR&#10;tcqWeX6RDeBa64AL7/Hv3ZSk24TfdYKHb13nRSCqpthbSKtLaxPXbLth1c4x20s+t8He0IVm0mDR&#10;E9QdC4zsnfwHSkvuwEMXFhx0Bl0nuUgckE2R/8XmqWdWJC4ojrcnmfz/g+WPhyf73ZEwfoQRB5hI&#10;ePsA/KcnBm57ZnbixjkYesFaLFxEybLB+mq+GqX2lY8gzfAVWhwy2wdIQGPndFQFeRJExwEcT6KL&#10;MRAeSxZFebEuKeGYKy/L9apMJVj1cts6Hz4L0CRuaupwqAmdHR58iN2w6uVILGbgXiqVBqsMGWq6&#10;LpdlunCW0TKg75TUNb3K4zc5IZL8ZNp0OTCppj0WUGZmHYlOlMPYjES2syRRhAbaI8rgYLIZPgvc&#10;9OB+UzKgxWrqf+2ZE5SoLwalXBerVfRkClbl5RIDd55pzjPMcISqaaBk2t6G5OOJ8g1K3smkxmsn&#10;c8tonSTSbPPozfM4nXp9jNs/AAAA//8DAFBLAwQUAAYACAAAACEA6melfN8AAAAKAQAADwAAAGRy&#10;cy9kb3ducmV2LnhtbEyPTU/DMAyG70j8h8hI3Fiybt1HaTpNIK4gNpjELWu8tlrjVE22ln+POcHJ&#10;svzo9fPmm9G14op9aDxpmE4UCKTS24YqDR/7l4cViBANWdN6Qg3fGGBT3N7kJrN+oHe87mIlOIRC&#10;ZjTUMXaZlKGs0Zkw8R0S306+dyby2lfS9mbgcNfKRKmFdKYh/lCbDp9qLM+7i9Pw+Xr6OszVW/Xs&#10;0m7wo5Lk1lLr+7tx+wgi4hj/YPjVZ3Uo2OnoL2SDaDUsZ9OUUQ2zOU8G1mqZgDgymaQJyCKX/ysU&#10;PwAAAP//AwBQSwECLQAUAAYACAAAACEAtoM4kv4AAADhAQAAEwAAAAAAAAAAAAAAAAAAAAAAW0Nv&#10;bnRlbnRfVHlwZXNdLnhtbFBLAQItABQABgAIAAAAIQA4/SH/1gAAAJQBAAALAAAAAAAAAAAAAAAA&#10;AC8BAABfcmVscy8ucmVsc1BLAQItABQABgAIAAAAIQDoYDf3+gEAANQDAAAOAAAAAAAAAAAAAAAA&#10;AC4CAABkcnMvZTJvRG9jLnhtbFBLAQItABQABgAIAAAAIQDqZ6V83wAAAAoBAAAPAAAAAAAAAAAA&#10;AAAAAFQEAABkcnMvZG93bnJldi54bWxQSwUGAAAAAAQABADzAAAAYAUAAAAA&#10;" o:allowoverlap="f" filled="f" stroked="f">
              <v:textbox>
                <w:txbxContent>
                  <w:p w14:paraId="3327E222" w14:textId="77777777" w:rsidR="00EC4819" w:rsidRPr="00D017CF" w:rsidRDefault="00EC4819" w:rsidP="00EC4819">
                    <w:pPr>
                      <w:pStyle w:val="Webovstrnkyvzpat"/>
                    </w:pPr>
                    <w:r w:rsidRPr="00D017CF">
                      <w:t>OPJAK.cz</w:t>
                    </w:r>
                  </w:p>
                  <w:p w14:paraId="1C1AF74A" w14:textId="77777777" w:rsidR="00EC4819" w:rsidRPr="00D017CF" w:rsidRDefault="00EC4819" w:rsidP="00EC4819">
                    <w:pPr>
                      <w:pStyle w:val="Webovstrnkyvzpat"/>
                      <w:rPr>
                        <w:sz w:val="26"/>
                        <w:szCs w:val="26"/>
                      </w:rPr>
                    </w:pPr>
                    <w:r w:rsidRPr="00D017CF">
                      <w:t>MSMT.cz</w:t>
                    </w:r>
                  </w:p>
                </w:txbxContent>
              </v:textbox>
              <w10:wrap anchorx="margin" anchory="margin"/>
              <w10:anchorlock/>
            </v:shape>
          </w:pict>
        </mc:Fallback>
      </mc:AlternateContent>
    </w:r>
    <w:r>
      <w:tab/>
    </w:r>
  </w:p>
  <w:p w14:paraId="61BA0766" w14:textId="77777777" w:rsidR="00EC4819" w:rsidRDefault="00EC4819" w:rsidP="006C0A3B">
    <w:pPr>
      <w:pStyle w:val="Zpat"/>
      <w:spacing w:before="0"/>
    </w:pPr>
    <w:r>
      <w:rPr>
        <w:noProof/>
      </w:rPr>
      <w:drawing>
        <wp:anchor distT="0" distB="0" distL="114300" distR="114300" simplePos="0" relativeHeight="251658252" behindDoc="1" locked="0" layoutInCell="1" allowOverlap="1" wp14:anchorId="6A2B4764" wp14:editId="195EAEBB">
          <wp:simplePos x="0" y="0"/>
          <wp:positionH relativeFrom="margin">
            <wp:posOffset>-138430</wp:posOffset>
          </wp:positionH>
          <wp:positionV relativeFrom="bottomMargin">
            <wp:posOffset>323850</wp:posOffset>
          </wp:positionV>
          <wp:extent cx="2524125" cy="364490"/>
          <wp:effectExtent l="0" t="0" r="9525" b="0"/>
          <wp:wrapNone/>
          <wp:docPr id="2110398267" name="Obrázek 2110398267"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p>
  <w:p w14:paraId="38BAC9EB" w14:textId="77777777" w:rsidR="006C0A3B" w:rsidRDefault="006C0A3B" w:rsidP="006C0A3B">
    <w:pPr>
      <w:pStyle w:val="Zpat"/>
      <w:spacing w:before="0"/>
      <w:jc w:val="center"/>
      <w:rPr>
        <w:sz w:val="20"/>
        <w:szCs w:val="20"/>
      </w:rPr>
    </w:pPr>
  </w:p>
  <w:p w14:paraId="70E10B7E" w14:textId="77777777" w:rsidR="006C0A3B" w:rsidRDefault="006C0A3B" w:rsidP="006C0A3B">
    <w:pPr>
      <w:pStyle w:val="Zpat"/>
      <w:spacing w:before="0"/>
      <w:jc w:val="center"/>
      <w:rPr>
        <w:sz w:val="20"/>
        <w:szCs w:val="20"/>
      </w:rPr>
    </w:pPr>
  </w:p>
  <w:p w14:paraId="0482D9C9" w14:textId="77777777" w:rsidR="00EC4819" w:rsidRDefault="00EC4819" w:rsidP="006C0A3B">
    <w:pPr>
      <w:pStyle w:val="Zpat"/>
      <w:spacing w:before="0"/>
      <w:jc w:val="center"/>
    </w:pP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12</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15</w:t>
    </w:r>
    <w:r>
      <w:rPr>
        <w:b/>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DA59D9" w14:textId="77777777" w:rsidR="005C295B" w:rsidRDefault="005C295B" w:rsidP="005C295B">
    <w:pPr>
      <w:pStyle w:val="Zpat"/>
    </w:pPr>
    <w:r>
      <w:rPr>
        <w:noProof/>
        <w:lang w:val="en-US"/>
      </w:rPr>
      <w:drawing>
        <wp:anchor distT="0" distB="0" distL="114300" distR="114300" simplePos="0" relativeHeight="251658246" behindDoc="1" locked="0" layoutInCell="1" allowOverlap="1" wp14:anchorId="2AAF325D" wp14:editId="1E2BF221">
          <wp:simplePos x="0" y="0"/>
          <wp:positionH relativeFrom="margin">
            <wp:posOffset>-71755</wp:posOffset>
          </wp:positionH>
          <wp:positionV relativeFrom="bottomMargin">
            <wp:posOffset>190500</wp:posOffset>
          </wp:positionV>
          <wp:extent cx="2524125" cy="364490"/>
          <wp:effectExtent l="0" t="0" r="9525" b="0"/>
          <wp:wrapNone/>
          <wp:docPr id="1473957178" name="Obrázek 1473957178"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r>
      <w:rPr>
        <w:noProof/>
        <w:lang w:val="en-US"/>
      </w:rPr>
      <mc:AlternateContent>
        <mc:Choice Requires="wps">
          <w:drawing>
            <wp:anchor distT="45720" distB="45720" distL="114300" distR="0" simplePos="0" relativeHeight="251658247" behindDoc="1" locked="1" layoutInCell="1" allowOverlap="0" wp14:anchorId="16F49563" wp14:editId="4013AFB0">
              <wp:simplePos x="0" y="0"/>
              <wp:positionH relativeFrom="margin">
                <wp:posOffset>4645025</wp:posOffset>
              </wp:positionH>
              <wp:positionV relativeFrom="bottomMargin">
                <wp:posOffset>104775</wp:posOffset>
              </wp:positionV>
              <wp:extent cx="1115695" cy="575945"/>
              <wp:effectExtent l="0" t="0" r="0" b="0"/>
              <wp:wrapNone/>
              <wp:docPr id="1727163467" name="Textové pole 17271634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1C8D3E23" w14:textId="77777777" w:rsidR="005C295B" w:rsidRPr="00831EAC" w:rsidRDefault="005C295B" w:rsidP="005C295B">
                          <w:pPr>
                            <w:pStyle w:val="Webovstrnkyvzpat"/>
                          </w:pPr>
                          <w:r w:rsidRPr="00D65C9F">
                            <w:t>OPJAK</w:t>
                          </w:r>
                          <w:r w:rsidRPr="00831EAC">
                            <w:t>.cz</w:t>
                          </w:r>
                        </w:p>
                        <w:p w14:paraId="71957C9C" w14:textId="77777777" w:rsidR="005C295B" w:rsidRPr="006F1B93" w:rsidRDefault="005C295B" w:rsidP="005C295B">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6F49563" id="_x0000_t202" coordsize="21600,21600" o:spt="202" path="m,l,21600r21600,l21600,xe">
              <v:stroke joinstyle="miter"/>
              <v:path gradientshapeok="t" o:connecttype="rect"/>
            </v:shapetype>
            <v:shape id="Textové pole 1727163467" o:spid="_x0000_s1028" type="#_x0000_t202" style="position:absolute;left:0;text-align:left;margin-left:365.75pt;margin-top:8.25pt;width:87.85pt;height:45.35pt;z-index:-251658233;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vU2+wEAANQDAAAOAAAAZHJzL2Uyb0RvYy54bWysU9Fu2yAUfZ+0f0C8L46juG2skKpr12lS&#10;103q+gEE4xgNuAxI7Ozrd8FuGm1v1fyAwJd77j3nHtbXg9HkIH1QYBktZ3NKpBXQKLtj9PnH/Ycr&#10;SkLktuEarGT0KAO93rx/t+5dLRfQgW6kJwhiQ907RrsYXV0UQXTS8DADJy0GW/CGRzz6XdF43iO6&#10;0cViPr8oevCN8yBkCPj3bgzSTcZvWynit7YNMhLNKPYW8+rzuk1rsVnzeue565SY2uBv6MJwZbHo&#10;CeqOR072Xv0DZZTwEKCNMwGmgLZVQmYOyKac/8XmqeNOZi4oTnAnmcL/gxWPhyf33ZM4fIQBB5hJ&#10;BPcA4mcgFm47bnfyxnvoO8kbLFwmyYrehXpKTVKHOiSQbf8VGhwy30fIQEPrTVIFeRJExwEcT6LL&#10;IRKRSpZldbGqKBEYqy6r1bLKJXj9ku18iJ8lGJI2jHocakbnh4cQUze8frmSilm4V1rnwWpLekZX&#10;1aLKCWcRoyL6TivD6NU8faMTEslPtsnJkSs97rGAthPrRHSkHIftQFTD6CLlJhG20BxRBg+jzfBZ&#10;4KYD/5uSHi3GaPi1515Sor9YlHJVLpfJk/mwrC4XePDnke15hFuBUIxGSsbtbcw+HinfoOStymq8&#10;djK1jNbJIk02T948P+dbr49x8wcAAP//AwBQSwMEFAAGAAgAAAAhAMz63Q/dAAAACgEAAA8AAABk&#10;cnMvZG93bnJldi54bWxMj09PwzAMxe9IfIfISNxYssE2VppOCMQVxGCTuHmN11Y0TtVka/n2eCc4&#10;+c97ev45X4++VSfqYxPYwnRiQBGXwTVcWfj8eLm5BxUTssM2MFn4oQjr4vIix8yFgd/ptEmVkhCO&#10;GVqoU+oyrWNZk8c4CR2xaIfQe0wy9pV2PQ4S7ls9M2ahPTYsF2rs6Kmm8ntz9Ba2r4ev3Z15q579&#10;vBvCaDT7lbb2+mp8fACVaEx/ZjjjCzoUwrQPR3ZRtRaWt9O5WEVYSBXDyixnoPayODe6yPX/F4pf&#10;AAAA//8DAFBLAQItABQABgAIAAAAIQC2gziS/gAAAOEBAAATAAAAAAAAAAAAAAAAAAAAAABbQ29u&#10;dGVudF9UeXBlc10ueG1sUEsBAi0AFAAGAAgAAAAhADj9If/WAAAAlAEAAAsAAAAAAAAAAAAAAAAA&#10;LwEAAF9yZWxzLy5yZWxzUEsBAi0AFAAGAAgAAAAhAN++9Tb7AQAA1AMAAA4AAAAAAAAAAAAAAAAA&#10;LgIAAGRycy9lMm9Eb2MueG1sUEsBAi0AFAAGAAgAAAAhAMz63Q/dAAAACgEAAA8AAAAAAAAAAAAA&#10;AAAAVQQAAGRycy9kb3ducmV2LnhtbFBLBQYAAAAABAAEAPMAAABfBQAAAAA=&#10;" o:allowoverlap="f" filled="f" stroked="f">
              <v:textbox>
                <w:txbxContent>
                  <w:p w14:paraId="1C8D3E23" w14:textId="77777777" w:rsidR="005C295B" w:rsidRPr="00831EAC" w:rsidRDefault="005C295B" w:rsidP="005C295B">
                    <w:pPr>
                      <w:pStyle w:val="Webovstrnkyvzpat"/>
                    </w:pPr>
                    <w:r w:rsidRPr="00D65C9F">
                      <w:t>OPJAK</w:t>
                    </w:r>
                    <w:r w:rsidRPr="00831EAC">
                      <w:t>.cz</w:t>
                    </w:r>
                  </w:p>
                  <w:p w14:paraId="71957C9C" w14:textId="77777777" w:rsidR="005C295B" w:rsidRPr="006F1B93" w:rsidRDefault="005C295B" w:rsidP="005C295B">
                    <w:pPr>
                      <w:pStyle w:val="Webovstrnkyvzpat"/>
                      <w:rPr>
                        <w:sz w:val="26"/>
                        <w:szCs w:val="26"/>
                      </w:rPr>
                    </w:pPr>
                    <w:r w:rsidRPr="00831EAC">
                      <w:t>MSMT.cz</w:t>
                    </w:r>
                  </w:p>
                </w:txbxContent>
              </v:textbox>
              <w10:wrap anchorx="margin" anchory="margin"/>
              <w10:anchorlock/>
            </v:shape>
          </w:pict>
        </mc:Fallback>
      </mc:AlternateContent>
    </w:r>
  </w:p>
  <w:p w14:paraId="69B57FF8" w14:textId="77777777" w:rsidR="005C295B" w:rsidRDefault="005C295B" w:rsidP="005C295B">
    <w:pPr>
      <w:pStyle w:val="Zpat"/>
      <w:jc w:val="center"/>
      <w:rPr>
        <w:sz w:val="20"/>
        <w:szCs w:val="20"/>
      </w:rPr>
    </w:pPr>
  </w:p>
  <w:p w14:paraId="72FB3863" w14:textId="0D900CF7" w:rsidR="005C295B" w:rsidRDefault="005C295B" w:rsidP="00C51950">
    <w:pPr>
      <w:pStyle w:val="Zpat"/>
      <w:tabs>
        <w:tab w:val="left" w:pos="780"/>
      </w:tabs>
      <w:jc w:val="left"/>
    </w:pPr>
    <w:r>
      <w:rPr>
        <w:sz w:val="20"/>
        <w:szCs w:val="20"/>
      </w:rPr>
      <w:tab/>
    </w:r>
    <w:r>
      <w:rPr>
        <w:sz w:val="20"/>
        <w:szCs w:val="20"/>
      </w:rPr>
      <w:tab/>
    </w: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10</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14</w:t>
    </w:r>
    <w:r>
      <w:rPr>
        <w:b/>
        <w:bCs/>
      </w:rPr>
      <w:fldChar w:fldCharType="end"/>
    </w:r>
  </w:p>
  <w:p w14:paraId="5F32A6A3" w14:textId="77777777" w:rsidR="000D2044" w:rsidRDefault="000D2044" w:rsidP="00C51950">
    <w:pPr>
      <w:pStyle w:val="Zpat"/>
    </w:pPr>
  </w:p>
  <w:p w14:paraId="30AAC0F2" w14:textId="77777777" w:rsidR="005C295B" w:rsidRPr="005C295B" w:rsidRDefault="005C295B" w:rsidP="00C51950">
    <w:pPr>
      <w:pStyle w:val="Zpa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3131C4" w14:textId="77777777" w:rsidR="003D2260" w:rsidRDefault="003D2260" w:rsidP="003D2260">
    <w:pPr>
      <w:pStyle w:val="Zpat"/>
    </w:pPr>
    <w:r>
      <w:rPr>
        <w:noProof/>
        <w:lang w:val="en-US"/>
      </w:rPr>
      <w:drawing>
        <wp:anchor distT="0" distB="0" distL="114300" distR="114300" simplePos="0" relativeHeight="251658244" behindDoc="1" locked="0" layoutInCell="1" allowOverlap="1" wp14:anchorId="7E9BCB24" wp14:editId="39CD17D8">
          <wp:simplePos x="0" y="0"/>
          <wp:positionH relativeFrom="margin">
            <wp:posOffset>-71755</wp:posOffset>
          </wp:positionH>
          <wp:positionV relativeFrom="bottomMargin">
            <wp:posOffset>190500</wp:posOffset>
          </wp:positionV>
          <wp:extent cx="2524125" cy="364490"/>
          <wp:effectExtent l="0" t="0" r="9525" b="0"/>
          <wp:wrapNone/>
          <wp:docPr id="2137768581" name="Obrázek 2137768581"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r>
      <w:rPr>
        <w:noProof/>
        <w:lang w:val="en-US"/>
      </w:rPr>
      <mc:AlternateContent>
        <mc:Choice Requires="wps">
          <w:drawing>
            <wp:anchor distT="45720" distB="45720" distL="114300" distR="0" simplePos="0" relativeHeight="251658245" behindDoc="1" locked="1" layoutInCell="1" allowOverlap="0" wp14:anchorId="0C188560" wp14:editId="23C1676D">
              <wp:simplePos x="0" y="0"/>
              <wp:positionH relativeFrom="margin">
                <wp:posOffset>4645025</wp:posOffset>
              </wp:positionH>
              <wp:positionV relativeFrom="bottomMargin">
                <wp:posOffset>104775</wp:posOffset>
              </wp:positionV>
              <wp:extent cx="1115695" cy="575945"/>
              <wp:effectExtent l="0" t="0" r="0" b="0"/>
              <wp:wrapNone/>
              <wp:docPr id="509857196" name="Textové pole 5098571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3BBB63C0" w14:textId="77777777" w:rsidR="003D2260" w:rsidRPr="00831EAC" w:rsidRDefault="003D2260" w:rsidP="003D2260">
                          <w:pPr>
                            <w:pStyle w:val="Webovstrnkyvzpat"/>
                          </w:pPr>
                          <w:r w:rsidRPr="00D65C9F">
                            <w:t>OPJAK</w:t>
                          </w:r>
                          <w:r w:rsidRPr="00831EAC">
                            <w:t>.cz</w:t>
                          </w:r>
                        </w:p>
                        <w:p w14:paraId="1EEE8356" w14:textId="77777777" w:rsidR="003D2260" w:rsidRPr="006F1B93" w:rsidRDefault="003D2260" w:rsidP="003D2260">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C188560" id="_x0000_t202" coordsize="21600,21600" o:spt="202" path="m,l,21600r21600,l21600,xe">
              <v:stroke joinstyle="miter"/>
              <v:path gradientshapeok="t" o:connecttype="rect"/>
            </v:shapetype>
            <v:shape id="Textové pole 509857196" o:spid="_x0000_s1029" type="#_x0000_t202" style="position:absolute;left:0;text-align:left;margin-left:365.75pt;margin-top:8.25pt;width:87.85pt;height:45.35pt;z-index:-251658235;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ZvA/AEAANQDAAAOAAAAZHJzL2Uyb0RvYy54bWysU11v2yAUfZ+0/4B4XxxncdtYIVXXrtOk&#10;7kNq9wMIxjEacBmQ2Nmv3wW7abS9VfMDAl/uufece1hfD0aTg/RBgWW0nM0pkVZAo+yO0R9P9++u&#10;KAmR24ZrsJLRowz0evP2zbp3tVxAB7qRniCIDXXvGO1idHVRBNFJw8MMnLQYbMEbHvHod0XjeY/o&#10;RheL+fyi6ME3zoOQIeDfuzFINxm/baWI39o2yEg0o9hbzKvP6zatxWbN653nrlNiaoO/ogvDlcWi&#10;J6g7HjnZe/UPlFHCQ4A2zgSYAtpWCZk5IJty/hebx447mbmgOMGdZAr/D1Z8PTy6757E4QMMOMBM&#10;IrgHED8DsXDbcbuTN95D30neYOEySVb0LtRTapI61CGBbPsv0OCQ+T5CBhpab5IqyJMgOg7geBJd&#10;DpGIVLIsq4tVRYnAWHVZrZZVLsHr52znQ/wkwZC0YdTjUDM6PzyEmLrh9fOVVMzCvdI6D1Zb0jO6&#10;qhZVTjiLGBXRd1oZRq/m6RudkEh+tE1OjlzpcY8FtJ1YJ6Ij5ThsB6IaRt+n3CTCFpojyuBhtBk+&#10;C9x04H9T0qPFGA2/9txLSvRni1KuyuUyeTIfltXlAg/+PLI9j3ArEIrRSMm4vY3ZxyPlG5S8VVmN&#10;l06mltE6WaTJ5smb5+d86+Uxbv4AAAD//wMAUEsDBBQABgAIAAAAIQDM+t0P3QAAAAoBAAAPAAAA&#10;ZHJzL2Rvd25yZXYueG1sTI9PT8MwDMXvSHyHyEjcWLLBNlaaTgjEFcRgk7h5jddWNE7VZGv59ngn&#10;OPnPe3r+OV+PvlUn6mMT2MJ0YkARl8E1XFn4/Hi5uQcVE7LDNjBZ+KEI6+LyIsfMhYHf6bRJlZIQ&#10;jhlaqFPqMq1jWZPHOAkdsWiH0HtMMvaVdj0OEu5bPTNmoT02LBdq7OippvJ7c/QWtq+Hr92deaue&#10;/bwbwmg0+5W29vpqfHwAlWhMf2Y44ws6FMK0D0d2UbUWlrfTuVhFWEgVw8osZ6D2sjg3usj1/xeK&#10;XwAAAP//AwBQSwECLQAUAAYACAAAACEAtoM4kv4AAADhAQAAEwAAAAAAAAAAAAAAAAAAAAAAW0Nv&#10;bnRlbnRfVHlwZXNdLnhtbFBLAQItABQABgAIAAAAIQA4/SH/1gAAAJQBAAALAAAAAAAAAAAAAAAA&#10;AC8BAABfcmVscy8ucmVsc1BLAQItABQABgAIAAAAIQANCZvA/AEAANQDAAAOAAAAAAAAAAAAAAAA&#10;AC4CAABkcnMvZTJvRG9jLnhtbFBLAQItABQABgAIAAAAIQDM+t0P3QAAAAoBAAAPAAAAAAAAAAAA&#10;AAAAAFYEAABkcnMvZG93bnJldi54bWxQSwUGAAAAAAQABADzAAAAYAUAAAAA&#10;" o:allowoverlap="f" filled="f" stroked="f">
              <v:textbox>
                <w:txbxContent>
                  <w:p w14:paraId="3BBB63C0" w14:textId="77777777" w:rsidR="003D2260" w:rsidRPr="00831EAC" w:rsidRDefault="003D2260" w:rsidP="003D2260">
                    <w:pPr>
                      <w:pStyle w:val="Webovstrnkyvzpat"/>
                    </w:pPr>
                    <w:r w:rsidRPr="00D65C9F">
                      <w:t>OPJAK</w:t>
                    </w:r>
                    <w:r w:rsidRPr="00831EAC">
                      <w:t>.cz</w:t>
                    </w:r>
                  </w:p>
                  <w:p w14:paraId="1EEE8356" w14:textId="77777777" w:rsidR="003D2260" w:rsidRPr="006F1B93" w:rsidRDefault="003D2260" w:rsidP="003D2260">
                    <w:pPr>
                      <w:pStyle w:val="Webovstrnkyvzpat"/>
                      <w:rPr>
                        <w:sz w:val="26"/>
                        <w:szCs w:val="26"/>
                      </w:rPr>
                    </w:pPr>
                    <w:r w:rsidRPr="00831EAC">
                      <w:t>MSMT.cz</w:t>
                    </w:r>
                  </w:p>
                </w:txbxContent>
              </v:textbox>
              <w10:wrap anchorx="margin" anchory="margin"/>
              <w10:anchorlock/>
            </v:shape>
          </w:pict>
        </mc:Fallback>
      </mc:AlternateContent>
    </w:r>
  </w:p>
  <w:p w14:paraId="5D4EF688" w14:textId="77777777" w:rsidR="003D2260" w:rsidRDefault="003D2260" w:rsidP="003D2260">
    <w:pPr>
      <w:pStyle w:val="Zpat"/>
      <w:jc w:val="center"/>
      <w:rPr>
        <w:sz w:val="20"/>
        <w:szCs w:val="20"/>
      </w:rPr>
    </w:pPr>
  </w:p>
  <w:p w14:paraId="3954A070" w14:textId="20D4EB51" w:rsidR="003D2260" w:rsidRPr="00D30F1B" w:rsidRDefault="003D2260" w:rsidP="00D30F1B">
    <w:pPr>
      <w:pStyle w:val="Zpat"/>
      <w:tabs>
        <w:tab w:val="left" w:pos="780"/>
      </w:tabs>
      <w:jc w:val="left"/>
      <w:rPr>
        <w:b/>
      </w:rPr>
    </w:pPr>
    <w:r>
      <w:rPr>
        <w:sz w:val="20"/>
        <w:szCs w:val="20"/>
      </w:rPr>
      <w:tab/>
    </w:r>
    <w:r>
      <w:rPr>
        <w:sz w:val="20"/>
        <w:szCs w:val="20"/>
      </w:rPr>
      <w:tab/>
    </w: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10</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14</w:t>
    </w:r>
    <w:r>
      <w:rPr>
        <w:b/>
        <w:bCs/>
      </w:rPr>
      <w:fldChar w:fldCharType="end"/>
    </w:r>
  </w:p>
  <w:p w14:paraId="34AAD538" w14:textId="77777777" w:rsidR="005C295B" w:rsidRDefault="005C295B" w:rsidP="00D30F1B">
    <w:pPr>
      <w:pStyle w:val="Zpat"/>
      <w:tabs>
        <w:tab w:val="left" w:pos="780"/>
      </w:tabs>
      <w:jc w:val="left"/>
    </w:pPr>
  </w:p>
  <w:p w14:paraId="5AD71E9B" w14:textId="77777777" w:rsidR="000D2044" w:rsidRPr="003D2260" w:rsidRDefault="000D2044">
    <w:pPr>
      <w:pStyle w:val="Zpat"/>
      <w:pPrChange w:id="43" w:author="Václav Kafka" w:date="2024-01-27T07:21:00Z">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7116B6D" w14:textId="77777777" w:rsidR="00EA4759" w:rsidRDefault="00EA4759" w:rsidP="00CE3205">
      <w:r>
        <w:separator/>
      </w:r>
    </w:p>
  </w:footnote>
  <w:footnote w:type="continuationSeparator" w:id="0">
    <w:p w14:paraId="5999B69F" w14:textId="77777777" w:rsidR="00EA4759" w:rsidRDefault="00EA4759" w:rsidP="00CE3205">
      <w:r>
        <w:continuationSeparator/>
      </w:r>
    </w:p>
  </w:footnote>
  <w:footnote w:type="continuationNotice" w:id="1">
    <w:p w14:paraId="0BB65C24" w14:textId="77777777" w:rsidR="00EA4759" w:rsidRDefault="00EA4759">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1A641C0" w14:textId="07A867EE" w:rsidR="00DF139C" w:rsidRDefault="00A516E6" w:rsidP="00DF139C">
    <w:pPr>
      <w:pStyle w:val="Zhlav"/>
    </w:pPr>
    <w:r>
      <w:rPr>
        <w:noProof/>
      </w:rPr>
      <w:drawing>
        <wp:anchor distT="0" distB="0" distL="114300" distR="114300" simplePos="0" relativeHeight="251658248" behindDoc="1" locked="0" layoutInCell="1" allowOverlap="1" wp14:anchorId="0AEE1D95" wp14:editId="3FB7A4A8">
          <wp:simplePos x="0" y="0"/>
          <wp:positionH relativeFrom="margin">
            <wp:posOffset>5081906</wp:posOffset>
          </wp:positionH>
          <wp:positionV relativeFrom="paragraph">
            <wp:posOffset>-154304</wp:posOffset>
          </wp:positionV>
          <wp:extent cx="666750" cy="666750"/>
          <wp:effectExtent l="0" t="0" r="0" b="0"/>
          <wp:wrapNone/>
          <wp:docPr id="135310075" name="Obrázek 135310075"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324610" name="Obrázek 1125324610" descr="Obsah obrázku kruh, vzor, Symetrie, design&#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666750" cy="666750"/>
                  </a:xfrm>
                  <a:prstGeom prst="rect">
                    <a:avLst/>
                  </a:prstGeom>
                </pic:spPr>
              </pic:pic>
            </a:graphicData>
          </a:graphic>
          <wp14:sizeRelH relativeFrom="page">
            <wp14:pctWidth>0</wp14:pctWidth>
          </wp14:sizeRelH>
          <wp14:sizeRelV relativeFrom="page">
            <wp14:pctHeight>0</wp14:pctHeight>
          </wp14:sizeRelV>
        </wp:anchor>
      </w:drawing>
    </w:r>
    <w:r w:rsidR="00DF139C" w:rsidRPr="005B1CE5">
      <w:rPr>
        <w:rStyle w:val="WebovstrnkyvzpatChar"/>
        <w:noProof/>
        <w:color w:val="ED7D31" w:themeColor="accent2"/>
        <w:lang w:eastAsia="cs-CZ"/>
      </w:rPr>
      <w:drawing>
        <wp:anchor distT="0" distB="0" distL="114300" distR="114300" simplePos="0" relativeHeight="251658249" behindDoc="0" locked="0" layoutInCell="1" allowOverlap="1" wp14:anchorId="62D0ED87" wp14:editId="5A04079A">
          <wp:simplePos x="0" y="0"/>
          <wp:positionH relativeFrom="margin">
            <wp:posOffset>0</wp:posOffset>
          </wp:positionH>
          <wp:positionV relativeFrom="topMargin">
            <wp:posOffset>360045</wp:posOffset>
          </wp:positionV>
          <wp:extent cx="619200" cy="565200"/>
          <wp:effectExtent l="0" t="0" r="9525" b="6350"/>
          <wp:wrapNone/>
          <wp:docPr id="1528280291" name="Obrázek 152828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FZU-S-RGB.emf"/>
                  <pic:cNvPicPr/>
                </pic:nvPicPr>
                <pic:blipFill>
                  <a:blip r:embed="rId2">
                    <a:extLst>
                      <a:ext uri="{28A0092B-C50C-407E-A947-70E740481C1C}">
                        <a14:useLocalDpi xmlns:a14="http://schemas.microsoft.com/office/drawing/2010/main" val="0"/>
                      </a:ext>
                    </a:extLst>
                  </a:blip>
                  <a:stretch>
                    <a:fillRect/>
                  </a:stretch>
                </pic:blipFill>
                <pic:spPr>
                  <a:xfrm>
                    <a:off x="0" y="0"/>
                    <a:ext cx="619200" cy="565200"/>
                  </a:xfrm>
                  <a:prstGeom prst="rect">
                    <a:avLst/>
                  </a:prstGeom>
                </pic:spPr>
              </pic:pic>
            </a:graphicData>
          </a:graphic>
          <wp14:sizeRelH relativeFrom="margin">
            <wp14:pctWidth>0</wp14:pctWidth>
          </wp14:sizeRelH>
          <wp14:sizeRelV relativeFrom="margin">
            <wp14:pctHeight>0</wp14:pctHeight>
          </wp14:sizeRelV>
        </wp:anchor>
      </w:drawing>
    </w:r>
  </w:p>
  <w:p w14:paraId="12354F79" w14:textId="77777777" w:rsidR="00DF139C" w:rsidRDefault="00DF139C">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398EF1" w14:textId="6FC92D8D" w:rsidR="004F6208" w:rsidRDefault="00040576" w:rsidP="004F6208">
    <w:pPr>
      <w:pStyle w:val="Zhlav"/>
    </w:pPr>
    <w:r>
      <w:rPr>
        <w:noProof/>
      </w:rPr>
      <w:drawing>
        <wp:anchor distT="0" distB="0" distL="114300" distR="114300" simplePos="0" relativeHeight="251658254" behindDoc="1" locked="0" layoutInCell="1" allowOverlap="1" wp14:anchorId="63B3D908" wp14:editId="2612F0BD">
          <wp:simplePos x="0" y="0"/>
          <wp:positionH relativeFrom="margin">
            <wp:posOffset>5091430</wp:posOffset>
          </wp:positionH>
          <wp:positionV relativeFrom="paragraph">
            <wp:posOffset>-135255</wp:posOffset>
          </wp:positionV>
          <wp:extent cx="657225" cy="657225"/>
          <wp:effectExtent l="0" t="0" r="9525" b="9525"/>
          <wp:wrapNone/>
          <wp:docPr id="1339090257" name="Obrázek 1339090257"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901222" name="Obrázek 2015901222" descr="Obsah obrázku kruh, vzor, Symetrie, design&#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657225" cy="657225"/>
                  </a:xfrm>
                  <a:prstGeom prst="rect">
                    <a:avLst/>
                  </a:prstGeom>
                </pic:spPr>
              </pic:pic>
            </a:graphicData>
          </a:graphic>
          <wp14:sizeRelH relativeFrom="page">
            <wp14:pctWidth>0</wp14:pctWidth>
          </wp14:sizeRelH>
          <wp14:sizeRelV relativeFrom="page">
            <wp14:pctHeight>0</wp14:pctHeight>
          </wp14:sizeRelV>
        </wp:anchor>
      </w:drawing>
    </w:r>
    <w:r w:rsidR="004F6208" w:rsidRPr="00495C2D">
      <w:rPr>
        <w:noProof/>
        <w:color w:val="ED7D31" w:themeColor="accent2"/>
        <w:lang w:eastAsia="cs-CZ"/>
      </w:rPr>
      <w:drawing>
        <wp:anchor distT="0" distB="0" distL="114300" distR="114300" simplePos="0" relativeHeight="251658255" behindDoc="1" locked="0" layoutInCell="1" allowOverlap="1" wp14:anchorId="3387AB69" wp14:editId="5761FDF2">
          <wp:simplePos x="0" y="0"/>
          <wp:positionH relativeFrom="page">
            <wp:posOffset>900430</wp:posOffset>
          </wp:positionH>
          <wp:positionV relativeFrom="page">
            <wp:posOffset>360045</wp:posOffset>
          </wp:positionV>
          <wp:extent cx="2538000" cy="565200"/>
          <wp:effectExtent l="0" t="0" r="0" b="6350"/>
          <wp:wrapNone/>
          <wp:docPr id="1647015195" name="Obrázek 1647015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ZU-L-RGB.emf"/>
                  <pic:cNvPicPr/>
                </pic:nvPicPr>
                <pic:blipFill>
                  <a:blip r:embed="rId2">
                    <a:extLst>
                      <a:ext uri="{28A0092B-C50C-407E-A947-70E740481C1C}">
                        <a14:useLocalDpi xmlns:a14="http://schemas.microsoft.com/office/drawing/2010/main" val="0"/>
                      </a:ext>
                    </a:extLst>
                  </a:blip>
                  <a:stretch>
                    <a:fillRect/>
                  </a:stretch>
                </pic:blipFill>
                <pic:spPr>
                  <a:xfrm>
                    <a:off x="0" y="0"/>
                    <a:ext cx="2538000" cy="565200"/>
                  </a:xfrm>
                  <a:prstGeom prst="rect">
                    <a:avLst/>
                  </a:prstGeom>
                </pic:spPr>
              </pic:pic>
            </a:graphicData>
          </a:graphic>
          <wp14:sizeRelH relativeFrom="margin">
            <wp14:pctWidth>0</wp14:pctWidth>
          </wp14:sizeRelH>
          <wp14:sizeRelV relativeFrom="margin">
            <wp14:pctHeight>0</wp14:pctHeight>
          </wp14:sizeRelV>
        </wp:anchor>
      </w:drawing>
    </w:r>
  </w:p>
  <w:p w14:paraId="6C2DA271" w14:textId="77777777" w:rsidR="004A6AE7" w:rsidRDefault="004A6AE7" w:rsidP="003063AB">
    <w:pPr>
      <w:tabs>
        <w:tab w:val="center" w:pos="4536"/>
        <w:tab w:val="right" w:pos="9072"/>
      </w:tabs>
      <w:spacing w:line="264" w:lineRule="atLeast"/>
      <w:jc w:val="right"/>
      <w:rPr>
        <w:rFonts w:ascii="Arial" w:eastAsia="Arial" w:hAnsi="Arial"/>
        <w:b/>
        <w:color w:val="0072C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F69AA3" w14:textId="0561E723" w:rsidR="000D2044" w:rsidRDefault="000D2044" w:rsidP="00CE3205">
    <w:pPr>
      <w:pStyle w:val="Zhlav"/>
    </w:pPr>
    <w:r w:rsidRPr="005B1CE5">
      <w:rPr>
        <w:rStyle w:val="WebovstrnkyvzpatChar"/>
        <w:noProof/>
        <w:color w:val="ED7D31" w:themeColor="accent2"/>
        <w:lang w:val="en-US"/>
      </w:rPr>
      <w:drawing>
        <wp:anchor distT="0" distB="0" distL="114300" distR="114300" simplePos="0" relativeHeight="251658243" behindDoc="0" locked="0" layoutInCell="1" allowOverlap="1" wp14:anchorId="6C88D4B4" wp14:editId="793A9B49">
          <wp:simplePos x="0" y="0"/>
          <wp:positionH relativeFrom="margin">
            <wp:posOffset>0</wp:posOffset>
          </wp:positionH>
          <wp:positionV relativeFrom="topMargin">
            <wp:posOffset>360045</wp:posOffset>
          </wp:positionV>
          <wp:extent cx="619200" cy="565200"/>
          <wp:effectExtent l="0" t="0" r="9525" b="6350"/>
          <wp:wrapNone/>
          <wp:docPr id="1272259979" name="Obrázek 1272259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FZU-S-RGB.emf"/>
                  <pic:cNvPicPr/>
                </pic:nvPicPr>
                <pic:blipFill>
                  <a:blip r:embed="rId1">
                    <a:extLst>
                      <a:ext uri="{28A0092B-C50C-407E-A947-70E740481C1C}">
                        <a14:useLocalDpi xmlns:a14="http://schemas.microsoft.com/office/drawing/2010/main" val="0"/>
                      </a:ext>
                    </a:extLst>
                  </a:blip>
                  <a:stretch>
                    <a:fillRect/>
                  </a:stretch>
                </pic:blipFill>
                <pic:spPr>
                  <a:xfrm>
                    <a:off x="0" y="0"/>
                    <a:ext cx="619200" cy="565200"/>
                  </a:xfrm>
                  <a:prstGeom prst="rect">
                    <a:avLst/>
                  </a:prstGeom>
                </pic:spPr>
              </pic:pic>
            </a:graphicData>
          </a:graphic>
          <wp14:sizeRelH relativeFrom="margin">
            <wp14:pctWidth>0</wp14:pctWidth>
          </wp14:sizeRelH>
          <wp14:sizeRelV relativeFrom="margin">
            <wp14:pctHeight>0</wp14:pctHeight>
          </wp14:sizeRelV>
        </wp:anchor>
      </w:drawing>
    </w:r>
    <w:r>
      <w:rPr>
        <w:noProof/>
        <w:lang w:val="en-US"/>
      </w:rPr>
      <w:drawing>
        <wp:anchor distT="0" distB="0" distL="114300" distR="114300" simplePos="0" relativeHeight="251658242" behindDoc="1" locked="0" layoutInCell="1" allowOverlap="1" wp14:anchorId="19909E14" wp14:editId="0DA3F5F3">
          <wp:simplePos x="0" y="0"/>
          <wp:positionH relativeFrom="margin">
            <wp:align>right</wp:align>
          </wp:positionH>
          <wp:positionV relativeFrom="paragraph">
            <wp:posOffset>-48895</wp:posOffset>
          </wp:positionV>
          <wp:extent cx="561975" cy="561975"/>
          <wp:effectExtent l="0" t="0" r="9525" b="9525"/>
          <wp:wrapNone/>
          <wp:docPr id="644017156" name="Obrázek 644017156"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324610" name="Obrázek 1125324610" descr="Obsah obrázku kruh, vzor, Symetrie, design&#10;&#10;Popis byl vytvořen automaticky"/>
                  <pic:cNvPicPr/>
                </pic:nvPicPr>
                <pic:blipFill>
                  <a:blip r:embed="rId2">
                    <a:extLst>
                      <a:ext uri="{28A0092B-C50C-407E-A947-70E740481C1C}">
                        <a14:useLocalDpi xmlns:a14="http://schemas.microsoft.com/office/drawing/2010/main" val="0"/>
                      </a:ext>
                    </a:extLst>
                  </a:blip>
                  <a:stretch>
                    <a:fillRect/>
                  </a:stretch>
                </pic:blipFill>
                <pic:spPr>
                  <a:xfrm>
                    <a:off x="0" y="0"/>
                    <a:ext cx="561975" cy="561975"/>
                  </a:xfrm>
                  <a:prstGeom prst="rect">
                    <a:avLst/>
                  </a:prstGeom>
                </pic:spPr>
              </pic:pic>
            </a:graphicData>
          </a:graphic>
          <wp14:sizeRelH relativeFrom="page">
            <wp14:pctWidth>0</wp14:pctWidth>
          </wp14:sizeRelH>
          <wp14:sizeRelV relativeFrom="page">
            <wp14:pctHeight>0</wp14:pctHeight>
          </wp14:sizeRelV>
        </wp:anchor>
      </w:drawing>
    </w:r>
  </w:p>
  <w:p w14:paraId="110272EC" w14:textId="77777777" w:rsidR="000D2044" w:rsidRDefault="000D2044"/>
  <w:p w14:paraId="427CFB19" w14:textId="77777777" w:rsidR="000D2044" w:rsidRDefault="000D2044"/>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CD452F" w14:textId="7B1DAE76" w:rsidR="000D2044" w:rsidRDefault="000D2044" w:rsidP="00CE3205">
    <w:pPr>
      <w:pStyle w:val="Zhlav"/>
    </w:pPr>
    <w:r w:rsidRPr="00495C2D">
      <w:rPr>
        <w:noProof/>
        <w:color w:val="ED7D31" w:themeColor="accent2"/>
        <w:lang w:val="en-US"/>
      </w:rPr>
      <w:drawing>
        <wp:anchor distT="0" distB="0" distL="114300" distR="114300" simplePos="0" relativeHeight="251658241" behindDoc="1" locked="0" layoutInCell="1" allowOverlap="1" wp14:anchorId="2FEA25E6" wp14:editId="44BCA88B">
          <wp:simplePos x="0" y="0"/>
          <wp:positionH relativeFrom="page">
            <wp:posOffset>900430</wp:posOffset>
          </wp:positionH>
          <wp:positionV relativeFrom="page">
            <wp:posOffset>360045</wp:posOffset>
          </wp:positionV>
          <wp:extent cx="2538000" cy="565200"/>
          <wp:effectExtent l="0" t="0" r="0" b="6350"/>
          <wp:wrapNone/>
          <wp:docPr id="1525977343" name="Obrázek 1525977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ZU-L-RGB.emf"/>
                  <pic:cNvPicPr/>
                </pic:nvPicPr>
                <pic:blipFill>
                  <a:blip r:embed="rId1">
                    <a:extLst>
                      <a:ext uri="{28A0092B-C50C-407E-A947-70E740481C1C}">
                        <a14:useLocalDpi xmlns:a14="http://schemas.microsoft.com/office/drawing/2010/main" val="0"/>
                      </a:ext>
                    </a:extLst>
                  </a:blip>
                  <a:stretch>
                    <a:fillRect/>
                  </a:stretch>
                </pic:blipFill>
                <pic:spPr>
                  <a:xfrm>
                    <a:off x="0" y="0"/>
                    <a:ext cx="2538000" cy="565200"/>
                  </a:xfrm>
                  <a:prstGeom prst="rect">
                    <a:avLst/>
                  </a:prstGeom>
                </pic:spPr>
              </pic:pic>
            </a:graphicData>
          </a:graphic>
          <wp14:sizeRelH relativeFrom="margin">
            <wp14:pctWidth>0</wp14:pctWidth>
          </wp14:sizeRelH>
          <wp14:sizeRelV relativeFrom="margin">
            <wp14:pctHeight>0</wp14:pctHeight>
          </wp14:sizeRelV>
        </wp:anchor>
      </w:drawing>
    </w:r>
    <w:r>
      <w:rPr>
        <w:noProof/>
        <w:lang w:val="en-US"/>
      </w:rPr>
      <w:drawing>
        <wp:anchor distT="0" distB="0" distL="114300" distR="114300" simplePos="0" relativeHeight="251658240" behindDoc="1" locked="0" layoutInCell="1" allowOverlap="1" wp14:anchorId="2017510F" wp14:editId="039759EB">
          <wp:simplePos x="0" y="0"/>
          <wp:positionH relativeFrom="margin">
            <wp:align>right</wp:align>
          </wp:positionH>
          <wp:positionV relativeFrom="paragraph">
            <wp:posOffset>-37465</wp:posOffset>
          </wp:positionV>
          <wp:extent cx="561975" cy="561975"/>
          <wp:effectExtent l="0" t="0" r="9525" b="9525"/>
          <wp:wrapNone/>
          <wp:docPr id="926324257" name="Obrázek 926324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OP JAK - obecně.png"/>
                  <pic:cNvPicPr/>
                </pic:nvPicPr>
                <pic:blipFill>
                  <a:blip r:embed="rId2">
                    <a:extLst>
                      <a:ext uri="{28A0092B-C50C-407E-A947-70E740481C1C}">
                        <a14:useLocalDpi xmlns:a14="http://schemas.microsoft.com/office/drawing/2010/main" val="0"/>
                      </a:ext>
                    </a:extLst>
                  </a:blip>
                  <a:stretch>
                    <a:fillRect/>
                  </a:stretch>
                </pic:blipFill>
                <pic:spPr>
                  <a:xfrm>
                    <a:off x="0" y="0"/>
                    <a:ext cx="561975" cy="561975"/>
                  </a:xfrm>
                  <a:prstGeom prst="rect">
                    <a:avLst/>
                  </a:prstGeom>
                </pic:spPr>
              </pic:pic>
            </a:graphicData>
          </a:graphic>
          <wp14:sizeRelH relativeFrom="page">
            <wp14:pctWidth>0</wp14:pctWidth>
          </wp14:sizeRelH>
          <wp14:sizeRelV relativeFrom="page">
            <wp14:pctHeight>0</wp14:pctHeight>
          </wp14:sizeRelV>
        </wp:anchor>
      </w:drawing>
    </w:r>
  </w:p>
  <w:p w14:paraId="3FA42AA2" w14:textId="77777777" w:rsidR="000D2044" w:rsidRDefault="000D2044"/>
  <w:p w14:paraId="4FD430AD" w14:textId="77777777" w:rsidR="000D2044" w:rsidRDefault="000D2044"/>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000007"/>
    <w:multiLevelType w:val="singleLevel"/>
    <w:tmpl w:val="00000007"/>
    <w:name w:val="WW8Num9"/>
    <w:lvl w:ilvl="0">
      <w:start w:val="1"/>
      <w:numFmt w:val="lowerLetter"/>
      <w:lvlText w:val="%1."/>
      <w:lvlJc w:val="left"/>
      <w:pPr>
        <w:tabs>
          <w:tab w:val="num" w:pos="1440"/>
        </w:tabs>
        <w:ind w:left="1440" w:hanging="360"/>
      </w:pPr>
      <w:rPr>
        <w:rFonts w:cs="Times New Roman"/>
      </w:rPr>
    </w:lvl>
  </w:abstractNum>
  <w:abstractNum w:abstractNumId="1" w15:restartNumberingAfterBreak="0">
    <w:nsid w:val="016D64DB"/>
    <w:multiLevelType w:val="multilevel"/>
    <w:tmpl w:val="A16E7CFC"/>
    <w:lvl w:ilvl="0">
      <w:start w:val="1"/>
      <w:numFmt w:val="decimal"/>
      <w:lvlText w:val="%1."/>
      <w:lvlJc w:val="left"/>
      <w:pPr>
        <w:ind w:left="567" w:hanging="567"/>
      </w:pPr>
      <w:rPr>
        <w:rFonts w:ascii="Open Sans" w:hAnsi="Open Sans" w:cs="Open Sans" w:hint="default"/>
        <w:b/>
        <w:sz w:val="20"/>
        <w:szCs w:val="20"/>
        <w:u w:val="none"/>
      </w:rPr>
    </w:lvl>
    <w:lvl w:ilvl="1">
      <w:start w:val="1"/>
      <w:numFmt w:val="decimal"/>
      <w:isLgl/>
      <w:lvlText w:val="%1.%2"/>
      <w:lvlJc w:val="left"/>
      <w:pPr>
        <w:tabs>
          <w:tab w:val="num" w:pos="1021"/>
        </w:tabs>
        <w:ind w:left="567" w:hanging="567"/>
      </w:pPr>
      <w:rPr>
        <w:rFonts w:ascii="Open Sans" w:hAnsi="Open Sans" w:cs="Open Sans" w:hint="default"/>
        <w:b w:val="0"/>
      </w:rPr>
    </w:lvl>
    <w:lvl w:ilvl="2">
      <w:start w:val="1"/>
      <w:numFmt w:val="decimal"/>
      <w:lvlText w:val="%1.%2.%3"/>
      <w:lvlJc w:val="left"/>
      <w:pPr>
        <w:ind w:left="1418" w:hanging="851"/>
      </w:pPr>
      <w:rPr>
        <w:rFonts w:hint="default"/>
        <w:b w:val="0"/>
        <w:strike w:val="0"/>
        <w:kern w:val="22"/>
      </w:rPr>
    </w:lvl>
    <w:lvl w:ilvl="3">
      <w:start w:val="1"/>
      <w:numFmt w:val="lowerLetter"/>
      <w:lvlText w:val="%4."/>
      <w:lvlJc w:val="left"/>
      <w:pPr>
        <w:ind w:left="2880" w:hanging="360"/>
      </w:pPr>
      <w:rPr>
        <w:rFonts w:ascii="Open Sans" w:eastAsia="Calibri" w:hAnsi="Open Sans" w:cs="Open Sans" w:hint="default"/>
        <w:b w:val="0"/>
      </w:rPr>
    </w:lvl>
    <w:lvl w:ilvl="4">
      <w:start w:val="1"/>
      <w:numFmt w:val="lowerLetter"/>
      <w:lvlText w:val="%5."/>
      <w:lvlJc w:val="left"/>
      <w:pPr>
        <w:ind w:left="3600" w:hanging="360"/>
      </w:pPr>
      <w:rPr>
        <w:rFonts w:cs="Times New Roman" w:hint="default"/>
      </w:rPr>
    </w:lvl>
    <w:lvl w:ilvl="5">
      <w:start w:val="1"/>
      <w:numFmt w:val="lowerRoman"/>
      <w:lvlText w:val="%6."/>
      <w:lvlJc w:val="right"/>
      <w:pPr>
        <w:ind w:left="4320" w:hanging="180"/>
      </w:pPr>
      <w:rPr>
        <w:rFonts w:cs="Times New Roman" w:hint="default"/>
      </w:rPr>
    </w:lvl>
    <w:lvl w:ilvl="6">
      <w:start w:val="1"/>
      <w:numFmt w:val="decimal"/>
      <w:lvlText w:val="%7."/>
      <w:lvlJc w:val="left"/>
      <w:pPr>
        <w:ind w:left="5040" w:hanging="360"/>
      </w:pPr>
      <w:rPr>
        <w:rFonts w:cs="Times New Roman" w:hint="default"/>
      </w:rPr>
    </w:lvl>
    <w:lvl w:ilvl="7">
      <w:start w:val="1"/>
      <w:numFmt w:val="lowerLetter"/>
      <w:lvlText w:val="%8."/>
      <w:lvlJc w:val="left"/>
      <w:pPr>
        <w:ind w:left="5760" w:hanging="360"/>
      </w:pPr>
      <w:rPr>
        <w:rFonts w:cs="Times New Roman" w:hint="default"/>
      </w:rPr>
    </w:lvl>
    <w:lvl w:ilvl="8">
      <w:start w:val="1"/>
      <w:numFmt w:val="lowerRoman"/>
      <w:lvlText w:val="%9."/>
      <w:lvlJc w:val="right"/>
      <w:pPr>
        <w:ind w:left="6480" w:hanging="180"/>
      </w:pPr>
      <w:rPr>
        <w:rFonts w:cs="Times New Roman" w:hint="default"/>
      </w:rPr>
    </w:lvl>
  </w:abstractNum>
  <w:abstractNum w:abstractNumId="2" w15:restartNumberingAfterBreak="0">
    <w:nsid w:val="1BA8400F"/>
    <w:multiLevelType w:val="hybridMultilevel"/>
    <w:tmpl w:val="5DAAB2F2"/>
    <w:lvl w:ilvl="0" w:tplc="9678EEDA">
      <w:start w:val="8093"/>
      <w:numFmt w:val="bullet"/>
      <w:lvlText w:val=""/>
      <w:lvlJc w:val="left"/>
      <w:pPr>
        <w:ind w:left="1440" w:hanging="360"/>
      </w:pPr>
      <w:rPr>
        <w:rFonts w:ascii="Wingdings" w:eastAsia="Times New Roman" w:hAnsi="Wingdings"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DDB11B0"/>
    <w:multiLevelType w:val="hybridMultilevel"/>
    <w:tmpl w:val="E924A08A"/>
    <w:lvl w:ilvl="0" w:tplc="24D09140">
      <w:start w:val="8093"/>
      <w:numFmt w:val="bullet"/>
      <w:lvlText w:val="-"/>
      <w:lvlJc w:val="left"/>
      <w:pPr>
        <w:ind w:left="1080" w:hanging="360"/>
      </w:pPr>
      <w:rPr>
        <w:rFonts w:ascii="Calibri" w:eastAsia="Times New Roman"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3E951E11"/>
    <w:multiLevelType w:val="hybridMultilevel"/>
    <w:tmpl w:val="7862C72E"/>
    <w:lvl w:ilvl="0" w:tplc="A0C4E8E0">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16E2BEA"/>
    <w:multiLevelType w:val="hybridMultilevel"/>
    <w:tmpl w:val="F7F4F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 w15:restartNumberingAfterBreak="0">
    <w:nsid w:val="674C2396"/>
    <w:multiLevelType w:val="hybridMultilevel"/>
    <w:tmpl w:val="F57E63E2"/>
    <w:lvl w:ilvl="0" w:tplc="FFE24CD4">
      <w:start w:val="8093"/>
      <w:numFmt w:val="bullet"/>
      <w:lvlText w:val=""/>
      <w:lvlJc w:val="left"/>
      <w:pPr>
        <w:ind w:left="720" w:hanging="360"/>
      </w:pPr>
      <w:rPr>
        <w:rFonts w:ascii="Wingdings" w:eastAsiaTheme="minorHAnsi" w:hAnsi="Wingdings"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A174446"/>
    <w:multiLevelType w:val="hybridMultilevel"/>
    <w:tmpl w:val="46360386"/>
    <w:lvl w:ilvl="0" w:tplc="440A9A2E">
      <w:numFmt w:val="bullet"/>
      <w:lvlText w:val="-"/>
      <w:lvlJc w:val="left"/>
      <w:pPr>
        <w:ind w:left="720" w:hanging="360"/>
      </w:pPr>
      <w:rPr>
        <w:rFonts w:ascii="Open Sans" w:eastAsia="Calibri" w:hAnsi="Open Sans" w:cs="Open San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715342D7"/>
    <w:multiLevelType w:val="hybridMultilevel"/>
    <w:tmpl w:val="43E64A8A"/>
    <w:lvl w:ilvl="0" w:tplc="E1C6F764">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AE57EAC"/>
    <w:multiLevelType w:val="hybridMultilevel"/>
    <w:tmpl w:val="6B4A6D6C"/>
    <w:lvl w:ilvl="0" w:tplc="E9FE5074">
      <w:numFmt w:val="bullet"/>
      <w:lvlText w:val="-"/>
      <w:lvlJc w:val="left"/>
      <w:pPr>
        <w:ind w:left="644" w:hanging="360"/>
      </w:pPr>
      <w:rPr>
        <w:rFonts w:ascii="Arial" w:eastAsia="Times New Roman" w:hAnsi="Arial" w:cs="Arial" w:hint="default"/>
      </w:rPr>
    </w:lvl>
    <w:lvl w:ilvl="1" w:tplc="04050003">
      <w:start w:val="1"/>
      <w:numFmt w:val="bullet"/>
      <w:lvlText w:val="o"/>
      <w:lvlJc w:val="left"/>
      <w:pPr>
        <w:ind w:left="1364" w:hanging="360"/>
      </w:pPr>
      <w:rPr>
        <w:rFonts w:ascii="Courier New" w:hAnsi="Courier New" w:cs="Courier New" w:hint="default"/>
      </w:rPr>
    </w:lvl>
    <w:lvl w:ilvl="2" w:tplc="04050005" w:tentative="1">
      <w:start w:val="1"/>
      <w:numFmt w:val="bullet"/>
      <w:lvlText w:val=""/>
      <w:lvlJc w:val="left"/>
      <w:pPr>
        <w:ind w:left="2084" w:hanging="360"/>
      </w:pPr>
      <w:rPr>
        <w:rFonts w:ascii="Wingdings" w:hAnsi="Wingdings" w:hint="default"/>
      </w:rPr>
    </w:lvl>
    <w:lvl w:ilvl="3" w:tplc="04050001" w:tentative="1">
      <w:start w:val="1"/>
      <w:numFmt w:val="bullet"/>
      <w:lvlText w:val=""/>
      <w:lvlJc w:val="left"/>
      <w:pPr>
        <w:ind w:left="2804" w:hanging="360"/>
      </w:pPr>
      <w:rPr>
        <w:rFonts w:ascii="Symbol" w:hAnsi="Symbol" w:hint="default"/>
      </w:rPr>
    </w:lvl>
    <w:lvl w:ilvl="4" w:tplc="04050003" w:tentative="1">
      <w:start w:val="1"/>
      <w:numFmt w:val="bullet"/>
      <w:lvlText w:val="o"/>
      <w:lvlJc w:val="left"/>
      <w:pPr>
        <w:ind w:left="3524" w:hanging="360"/>
      </w:pPr>
      <w:rPr>
        <w:rFonts w:ascii="Courier New" w:hAnsi="Courier New" w:cs="Courier New" w:hint="default"/>
      </w:rPr>
    </w:lvl>
    <w:lvl w:ilvl="5" w:tplc="04050005" w:tentative="1">
      <w:start w:val="1"/>
      <w:numFmt w:val="bullet"/>
      <w:lvlText w:val=""/>
      <w:lvlJc w:val="left"/>
      <w:pPr>
        <w:ind w:left="4244" w:hanging="360"/>
      </w:pPr>
      <w:rPr>
        <w:rFonts w:ascii="Wingdings" w:hAnsi="Wingdings" w:hint="default"/>
      </w:rPr>
    </w:lvl>
    <w:lvl w:ilvl="6" w:tplc="04050001" w:tentative="1">
      <w:start w:val="1"/>
      <w:numFmt w:val="bullet"/>
      <w:lvlText w:val=""/>
      <w:lvlJc w:val="left"/>
      <w:pPr>
        <w:ind w:left="4964" w:hanging="360"/>
      </w:pPr>
      <w:rPr>
        <w:rFonts w:ascii="Symbol" w:hAnsi="Symbol" w:hint="default"/>
      </w:rPr>
    </w:lvl>
    <w:lvl w:ilvl="7" w:tplc="04050003" w:tentative="1">
      <w:start w:val="1"/>
      <w:numFmt w:val="bullet"/>
      <w:lvlText w:val="o"/>
      <w:lvlJc w:val="left"/>
      <w:pPr>
        <w:ind w:left="5684" w:hanging="360"/>
      </w:pPr>
      <w:rPr>
        <w:rFonts w:ascii="Courier New" w:hAnsi="Courier New" w:cs="Courier New" w:hint="default"/>
      </w:rPr>
    </w:lvl>
    <w:lvl w:ilvl="8" w:tplc="04050005" w:tentative="1">
      <w:start w:val="1"/>
      <w:numFmt w:val="bullet"/>
      <w:lvlText w:val=""/>
      <w:lvlJc w:val="left"/>
      <w:pPr>
        <w:ind w:left="6404" w:hanging="360"/>
      </w:pPr>
      <w:rPr>
        <w:rFonts w:ascii="Wingdings" w:hAnsi="Wingdings" w:hint="default"/>
      </w:rPr>
    </w:lvl>
  </w:abstractNum>
  <w:abstractNum w:abstractNumId="10" w15:restartNumberingAfterBreak="0">
    <w:nsid w:val="7BCA5763"/>
    <w:multiLevelType w:val="hybridMultilevel"/>
    <w:tmpl w:val="E9B2DDF0"/>
    <w:lvl w:ilvl="0" w:tplc="9678EEDA">
      <w:start w:val="8093"/>
      <w:numFmt w:val="bullet"/>
      <w:lvlText w:val=""/>
      <w:lvlJc w:val="left"/>
      <w:pPr>
        <w:ind w:left="1440" w:hanging="360"/>
      </w:pPr>
      <w:rPr>
        <w:rFonts w:ascii="Wingdings" w:eastAsia="Times New Roman" w:hAnsi="Wingdings" w:cs="Aria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7EBD7625"/>
    <w:multiLevelType w:val="hybridMultilevel"/>
    <w:tmpl w:val="AF0CEBF8"/>
    <w:lvl w:ilvl="0" w:tplc="563254D4">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87786156">
    <w:abstractNumId w:val="1"/>
  </w:num>
  <w:num w:numId="2" w16cid:durableId="1592009095">
    <w:abstractNumId w:val="7"/>
  </w:num>
  <w:num w:numId="3" w16cid:durableId="279193748">
    <w:abstractNumId w:val="9"/>
  </w:num>
  <w:num w:numId="4" w16cid:durableId="1268198594">
    <w:abstractNumId w:val="5"/>
  </w:num>
  <w:num w:numId="5" w16cid:durableId="461270639">
    <w:abstractNumId w:val="8"/>
  </w:num>
  <w:num w:numId="6" w16cid:durableId="747658344">
    <w:abstractNumId w:val="4"/>
  </w:num>
  <w:num w:numId="7" w16cid:durableId="264266071">
    <w:abstractNumId w:val="6"/>
  </w:num>
  <w:num w:numId="8" w16cid:durableId="612707317">
    <w:abstractNumId w:val="3"/>
  </w:num>
  <w:num w:numId="9" w16cid:durableId="508328095">
    <w:abstractNumId w:val="10"/>
  </w:num>
  <w:num w:numId="10" w16cid:durableId="1114178440">
    <w:abstractNumId w:val="2"/>
  </w:num>
  <w:num w:numId="11" w16cid:durableId="631786068">
    <w:abstractNumId w:val="11"/>
  </w:num>
  <w:numIdMacAtCleanup w:val="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Václav Kafka">
    <w15:presenceInfo w15:providerId="AD" w15:userId="S::kafkav@fzu.cz::7c751f1e-44b2-407b-97f5-2d77bac12cf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hideSpellingErrors/>
  <w:hideGrammaticalErrors/>
  <w:proofState w:spelling="clean" w:grammar="clean"/>
  <w:documentProtection w:edit="forms" w:enforcement="0"/>
  <w:defaultTabStop w:val="28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TQ1MTKxMDYyNDE0sjBR0lEKTi0uzszPAykwqQUAeESNVCwAAAA="/>
  </w:docVars>
  <w:rsids>
    <w:rsidRoot w:val="00130172"/>
    <w:rsid w:val="000001D1"/>
    <w:rsid w:val="0000061B"/>
    <w:rsid w:val="00001CD6"/>
    <w:rsid w:val="000104F1"/>
    <w:rsid w:val="00013F82"/>
    <w:rsid w:val="00021AFD"/>
    <w:rsid w:val="00021B56"/>
    <w:rsid w:val="00025B95"/>
    <w:rsid w:val="00026416"/>
    <w:rsid w:val="00026F14"/>
    <w:rsid w:val="00027ED9"/>
    <w:rsid w:val="000333E7"/>
    <w:rsid w:val="00035310"/>
    <w:rsid w:val="00040576"/>
    <w:rsid w:val="00042F98"/>
    <w:rsid w:val="000457B0"/>
    <w:rsid w:val="00046973"/>
    <w:rsid w:val="00047705"/>
    <w:rsid w:val="000527C0"/>
    <w:rsid w:val="0005486B"/>
    <w:rsid w:val="00054A83"/>
    <w:rsid w:val="0005699D"/>
    <w:rsid w:val="000609B8"/>
    <w:rsid w:val="00062CFF"/>
    <w:rsid w:val="00074BAB"/>
    <w:rsid w:val="000766A6"/>
    <w:rsid w:val="00083EFB"/>
    <w:rsid w:val="00085E61"/>
    <w:rsid w:val="00086F94"/>
    <w:rsid w:val="00087A53"/>
    <w:rsid w:val="00091BBB"/>
    <w:rsid w:val="000940CE"/>
    <w:rsid w:val="000955CC"/>
    <w:rsid w:val="00097152"/>
    <w:rsid w:val="000A0BC1"/>
    <w:rsid w:val="000A0F5E"/>
    <w:rsid w:val="000A2014"/>
    <w:rsid w:val="000A490E"/>
    <w:rsid w:val="000A5439"/>
    <w:rsid w:val="000B476F"/>
    <w:rsid w:val="000B7B55"/>
    <w:rsid w:val="000C0836"/>
    <w:rsid w:val="000C695A"/>
    <w:rsid w:val="000D04BC"/>
    <w:rsid w:val="000D095E"/>
    <w:rsid w:val="000D2044"/>
    <w:rsid w:val="000D540F"/>
    <w:rsid w:val="000D56AC"/>
    <w:rsid w:val="000E0947"/>
    <w:rsid w:val="000E1578"/>
    <w:rsid w:val="000E1CB6"/>
    <w:rsid w:val="000E210E"/>
    <w:rsid w:val="000E2D95"/>
    <w:rsid w:val="000E3315"/>
    <w:rsid w:val="000E5F78"/>
    <w:rsid w:val="000E5FA2"/>
    <w:rsid w:val="000F1E3C"/>
    <w:rsid w:val="000F3352"/>
    <w:rsid w:val="000F3FE2"/>
    <w:rsid w:val="000F64B8"/>
    <w:rsid w:val="000F69F3"/>
    <w:rsid w:val="0010035A"/>
    <w:rsid w:val="001023AF"/>
    <w:rsid w:val="00103BEA"/>
    <w:rsid w:val="001042C9"/>
    <w:rsid w:val="001070B4"/>
    <w:rsid w:val="00107881"/>
    <w:rsid w:val="00107E63"/>
    <w:rsid w:val="00110C33"/>
    <w:rsid w:val="00111021"/>
    <w:rsid w:val="00111287"/>
    <w:rsid w:val="0011333B"/>
    <w:rsid w:val="001142FE"/>
    <w:rsid w:val="0012033F"/>
    <w:rsid w:val="00121640"/>
    <w:rsid w:val="00121B24"/>
    <w:rsid w:val="00123090"/>
    <w:rsid w:val="0012323C"/>
    <w:rsid w:val="00123E08"/>
    <w:rsid w:val="0012485D"/>
    <w:rsid w:val="00124B82"/>
    <w:rsid w:val="00126D6B"/>
    <w:rsid w:val="001270BE"/>
    <w:rsid w:val="00127CF4"/>
    <w:rsid w:val="00130172"/>
    <w:rsid w:val="00130F8A"/>
    <w:rsid w:val="001331F0"/>
    <w:rsid w:val="00133AB5"/>
    <w:rsid w:val="00134B40"/>
    <w:rsid w:val="00137277"/>
    <w:rsid w:val="001456C7"/>
    <w:rsid w:val="00150354"/>
    <w:rsid w:val="001517B7"/>
    <w:rsid w:val="001518E0"/>
    <w:rsid w:val="00151A94"/>
    <w:rsid w:val="0015212B"/>
    <w:rsid w:val="001543FF"/>
    <w:rsid w:val="001544E9"/>
    <w:rsid w:val="0015526E"/>
    <w:rsid w:val="00155576"/>
    <w:rsid w:val="00170E63"/>
    <w:rsid w:val="00173161"/>
    <w:rsid w:val="00173373"/>
    <w:rsid w:val="00176F9E"/>
    <w:rsid w:val="00197536"/>
    <w:rsid w:val="00197E2D"/>
    <w:rsid w:val="001A0A34"/>
    <w:rsid w:val="001A50B8"/>
    <w:rsid w:val="001B0251"/>
    <w:rsid w:val="001B0FB2"/>
    <w:rsid w:val="001B137F"/>
    <w:rsid w:val="001B2864"/>
    <w:rsid w:val="001B48D4"/>
    <w:rsid w:val="001C25BE"/>
    <w:rsid w:val="001C31B8"/>
    <w:rsid w:val="001C5EF5"/>
    <w:rsid w:val="001C62D5"/>
    <w:rsid w:val="001D0C7A"/>
    <w:rsid w:val="001D1B08"/>
    <w:rsid w:val="001D387D"/>
    <w:rsid w:val="001D3DE5"/>
    <w:rsid w:val="001D50F8"/>
    <w:rsid w:val="001D64F9"/>
    <w:rsid w:val="001E05E0"/>
    <w:rsid w:val="001E5DC0"/>
    <w:rsid w:val="001E7C29"/>
    <w:rsid w:val="001F2608"/>
    <w:rsid w:val="001F34AE"/>
    <w:rsid w:val="001F52EE"/>
    <w:rsid w:val="001F73D7"/>
    <w:rsid w:val="00200568"/>
    <w:rsid w:val="00205E8E"/>
    <w:rsid w:val="00211D3E"/>
    <w:rsid w:val="00212BB3"/>
    <w:rsid w:val="0021466C"/>
    <w:rsid w:val="00214EF9"/>
    <w:rsid w:val="00215D06"/>
    <w:rsid w:val="00221B00"/>
    <w:rsid w:val="0022425F"/>
    <w:rsid w:val="002259FE"/>
    <w:rsid w:val="002303AD"/>
    <w:rsid w:val="002313A4"/>
    <w:rsid w:val="002326F5"/>
    <w:rsid w:val="00244958"/>
    <w:rsid w:val="00244F61"/>
    <w:rsid w:val="00253E4F"/>
    <w:rsid w:val="00262DC7"/>
    <w:rsid w:val="002701F8"/>
    <w:rsid w:val="00270456"/>
    <w:rsid w:val="00271F39"/>
    <w:rsid w:val="00273106"/>
    <w:rsid w:val="002735C3"/>
    <w:rsid w:val="00276023"/>
    <w:rsid w:val="0027611B"/>
    <w:rsid w:val="00281495"/>
    <w:rsid w:val="00285462"/>
    <w:rsid w:val="002940C7"/>
    <w:rsid w:val="00296446"/>
    <w:rsid w:val="002A1F01"/>
    <w:rsid w:val="002B085F"/>
    <w:rsid w:val="002B68E8"/>
    <w:rsid w:val="002C0FCC"/>
    <w:rsid w:val="002C105A"/>
    <w:rsid w:val="002C1680"/>
    <w:rsid w:val="002C5109"/>
    <w:rsid w:val="002C5CB4"/>
    <w:rsid w:val="002D2C71"/>
    <w:rsid w:val="002D30B0"/>
    <w:rsid w:val="002E10CC"/>
    <w:rsid w:val="002E343E"/>
    <w:rsid w:val="002E6285"/>
    <w:rsid w:val="002E699C"/>
    <w:rsid w:val="002E7379"/>
    <w:rsid w:val="002F10A7"/>
    <w:rsid w:val="002F161A"/>
    <w:rsid w:val="002F1AF9"/>
    <w:rsid w:val="002F5D3F"/>
    <w:rsid w:val="002F7E65"/>
    <w:rsid w:val="00310545"/>
    <w:rsid w:val="00313329"/>
    <w:rsid w:val="0032196A"/>
    <w:rsid w:val="00326FD2"/>
    <w:rsid w:val="0033297B"/>
    <w:rsid w:val="003359FF"/>
    <w:rsid w:val="00340D87"/>
    <w:rsid w:val="0034464A"/>
    <w:rsid w:val="003475A1"/>
    <w:rsid w:val="00351FF8"/>
    <w:rsid w:val="00355C09"/>
    <w:rsid w:val="003578C5"/>
    <w:rsid w:val="00357CB0"/>
    <w:rsid w:val="00366772"/>
    <w:rsid w:val="003674CB"/>
    <w:rsid w:val="003714FF"/>
    <w:rsid w:val="00372A4E"/>
    <w:rsid w:val="003733BD"/>
    <w:rsid w:val="003755E5"/>
    <w:rsid w:val="00383E9E"/>
    <w:rsid w:val="0038477F"/>
    <w:rsid w:val="003902C6"/>
    <w:rsid w:val="003933DB"/>
    <w:rsid w:val="003A0BD4"/>
    <w:rsid w:val="003A1DE1"/>
    <w:rsid w:val="003B2034"/>
    <w:rsid w:val="003B3073"/>
    <w:rsid w:val="003B344D"/>
    <w:rsid w:val="003B4CFE"/>
    <w:rsid w:val="003C4F82"/>
    <w:rsid w:val="003D0DF2"/>
    <w:rsid w:val="003D2260"/>
    <w:rsid w:val="003D2F39"/>
    <w:rsid w:val="003E0EFA"/>
    <w:rsid w:val="003E4C02"/>
    <w:rsid w:val="003E50E8"/>
    <w:rsid w:val="003F13D8"/>
    <w:rsid w:val="003F1627"/>
    <w:rsid w:val="003F1F61"/>
    <w:rsid w:val="003F20B4"/>
    <w:rsid w:val="003F2C23"/>
    <w:rsid w:val="003F436D"/>
    <w:rsid w:val="003F716B"/>
    <w:rsid w:val="004020DD"/>
    <w:rsid w:val="004029F4"/>
    <w:rsid w:val="00402E4C"/>
    <w:rsid w:val="004069B6"/>
    <w:rsid w:val="004078D3"/>
    <w:rsid w:val="004109A1"/>
    <w:rsid w:val="00411C19"/>
    <w:rsid w:val="004125E3"/>
    <w:rsid w:val="004135FD"/>
    <w:rsid w:val="00415748"/>
    <w:rsid w:val="00415B5A"/>
    <w:rsid w:val="004203DC"/>
    <w:rsid w:val="004225F5"/>
    <w:rsid w:val="004230E6"/>
    <w:rsid w:val="0042683B"/>
    <w:rsid w:val="00433150"/>
    <w:rsid w:val="00435C36"/>
    <w:rsid w:val="00445D8B"/>
    <w:rsid w:val="00447057"/>
    <w:rsid w:val="004538FE"/>
    <w:rsid w:val="0045412C"/>
    <w:rsid w:val="004541C1"/>
    <w:rsid w:val="00454CAB"/>
    <w:rsid w:val="00455166"/>
    <w:rsid w:val="0045750E"/>
    <w:rsid w:val="004602FB"/>
    <w:rsid w:val="00461F6C"/>
    <w:rsid w:val="004672AE"/>
    <w:rsid w:val="00470C5E"/>
    <w:rsid w:val="004720E1"/>
    <w:rsid w:val="00476206"/>
    <w:rsid w:val="00481884"/>
    <w:rsid w:val="00481893"/>
    <w:rsid w:val="004819BB"/>
    <w:rsid w:val="00490EBC"/>
    <w:rsid w:val="00494FD1"/>
    <w:rsid w:val="00495749"/>
    <w:rsid w:val="00495FA3"/>
    <w:rsid w:val="004A3433"/>
    <w:rsid w:val="004A3DEE"/>
    <w:rsid w:val="004A474D"/>
    <w:rsid w:val="004A666D"/>
    <w:rsid w:val="004A6AE7"/>
    <w:rsid w:val="004A6B97"/>
    <w:rsid w:val="004B02F3"/>
    <w:rsid w:val="004B58F4"/>
    <w:rsid w:val="004C45EB"/>
    <w:rsid w:val="004C4791"/>
    <w:rsid w:val="004C480C"/>
    <w:rsid w:val="004C4D08"/>
    <w:rsid w:val="004D60F9"/>
    <w:rsid w:val="004E0015"/>
    <w:rsid w:val="004E50F7"/>
    <w:rsid w:val="004E7AE3"/>
    <w:rsid w:val="004F6208"/>
    <w:rsid w:val="004F6EEE"/>
    <w:rsid w:val="00502B5E"/>
    <w:rsid w:val="00511B31"/>
    <w:rsid w:val="005123CA"/>
    <w:rsid w:val="005130B0"/>
    <w:rsid w:val="00513B3B"/>
    <w:rsid w:val="00515DF1"/>
    <w:rsid w:val="00520155"/>
    <w:rsid w:val="00520913"/>
    <w:rsid w:val="005245C1"/>
    <w:rsid w:val="005252FF"/>
    <w:rsid w:val="005374FC"/>
    <w:rsid w:val="00543E3F"/>
    <w:rsid w:val="00544346"/>
    <w:rsid w:val="00544F29"/>
    <w:rsid w:val="00552B66"/>
    <w:rsid w:val="0055460D"/>
    <w:rsid w:val="005562D6"/>
    <w:rsid w:val="0055645F"/>
    <w:rsid w:val="00557A4F"/>
    <w:rsid w:val="00564DCC"/>
    <w:rsid w:val="00566201"/>
    <w:rsid w:val="0056712A"/>
    <w:rsid w:val="00575142"/>
    <w:rsid w:val="00582B42"/>
    <w:rsid w:val="00583E43"/>
    <w:rsid w:val="00584470"/>
    <w:rsid w:val="00587417"/>
    <w:rsid w:val="00587DF2"/>
    <w:rsid w:val="00593F3E"/>
    <w:rsid w:val="005959CC"/>
    <w:rsid w:val="00595B52"/>
    <w:rsid w:val="005A22F1"/>
    <w:rsid w:val="005A29D5"/>
    <w:rsid w:val="005A3E78"/>
    <w:rsid w:val="005A5426"/>
    <w:rsid w:val="005B36A2"/>
    <w:rsid w:val="005B4E46"/>
    <w:rsid w:val="005C0BEB"/>
    <w:rsid w:val="005C295B"/>
    <w:rsid w:val="005D06F9"/>
    <w:rsid w:val="005D0A9A"/>
    <w:rsid w:val="005D10E1"/>
    <w:rsid w:val="005D198D"/>
    <w:rsid w:val="005D4F12"/>
    <w:rsid w:val="005D607C"/>
    <w:rsid w:val="005E0E36"/>
    <w:rsid w:val="005E15CB"/>
    <w:rsid w:val="005E2854"/>
    <w:rsid w:val="005E718E"/>
    <w:rsid w:val="005F05B3"/>
    <w:rsid w:val="005F194B"/>
    <w:rsid w:val="005F5555"/>
    <w:rsid w:val="005F640C"/>
    <w:rsid w:val="00602911"/>
    <w:rsid w:val="006038C1"/>
    <w:rsid w:val="00607B6C"/>
    <w:rsid w:val="00617F8B"/>
    <w:rsid w:val="00622E46"/>
    <w:rsid w:val="00624FC7"/>
    <w:rsid w:val="00627326"/>
    <w:rsid w:val="0063314A"/>
    <w:rsid w:val="00634F10"/>
    <w:rsid w:val="00635646"/>
    <w:rsid w:val="00635D12"/>
    <w:rsid w:val="0064099F"/>
    <w:rsid w:val="0064219D"/>
    <w:rsid w:val="00643506"/>
    <w:rsid w:val="00645216"/>
    <w:rsid w:val="00645720"/>
    <w:rsid w:val="0064654E"/>
    <w:rsid w:val="00653409"/>
    <w:rsid w:val="00661F1D"/>
    <w:rsid w:val="00663AC2"/>
    <w:rsid w:val="006653EA"/>
    <w:rsid w:val="00666F55"/>
    <w:rsid w:val="006676B7"/>
    <w:rsid w:val="006745D9"/>
    <w:rsid w:val="006749C3"/>
    <w:rsid w:val="00676801"/>
    <w:rsid w:val="00680865"/>
    <w:rsid w:val="006829F5"/>
    <w:rsid w:val="006831C1"/>
    <w:rsid w:val="006836F3"/>
    <w:rsid w:val="00683ED0"/>
    <w:rsid w:val="00684DD8"/>
    <w:rsid w:val="0069140C"/>
    <w:rsid w:val="0069550F"/>
    <w:rsid w:val="006A0805"/>
    <w:rsid w:val="006A1E76"/>
    <w:rsid w:val="006B775B"/>
    <w:rsid w:val="006C0A3B"/>
    <w:rsid w:val="006C3588"/>
    <w:rsid w:val="006C47CD"/>
    <w:rsid w:val="006D0408"/>
    <w:rsid w:val="006D0A46"/>
    <w:rsid w:val="006D6186"/>
    <w:rsid w:val="006D792D"/>
    <w:rsid w:val="006E1D64"/>
    <w:rsid w:val="006E327F"/>
    <w:rsid w:val="006E4750"/>
    <w:rsid w:val="006E51AF"/>
    <w:rsid w:val="006E7146"/>
    <w:rsid w:val="006E7CCA"/>
    <w:rsid w:val="006F1B93"/>
    <w:rsid w:val="00701D55"/>
    <w:rsid w:val="00701EAE"/>
    <w:rsid w:val="00713639"/>
    <w:rsid w:val="007142D2"/>
    <w:rsid w:val="00717672"/>
    <w:rsid w:val="0072354F"/>
    <w:rsid w:val="00724730"/>
    <w:rsid w:val="00725EC7"/>
    <w:rsid w:val="00730B50"/>
    <w:rsid w:val="0073104E"/>
    <w:rsid w:val="00734126"/>
    <w:rsid w:val="0073659A"/>
    <w:rsid w:val="00747A37"/>
    <w:rsid w:val="00751ADE"/>
    <w:rsid w:val="0075250D"/>
    <w:rsid w:val="0075603A"/>
    <w:rsid w:val="00757F57"/>
    <w:rsid w:val="0076007A"/>
    <w:rsid w:val="00762981"/>
    <w:rsid w:val="00763301"/>
    <w:rsid w:val="007648B7"/>
    <w:rsid w:val="00770E4F"/>
    <w:rsid w:val="00773A47"/>
    <w:rsid w:val="00773CED"/>
    <w:rsid w:val="00775F18"/>
    <w:rsid w:val="007777AE"/>
    <w:rsid w:val="007839CB"/>
    <w:rsid w:val="007915DA"/>
    <w:rsid w:val="00793050"/>
    <w:rsid w:val="0079337B"/>
    <w:rsid w:val="00796AF6"/>
    <w:rsid w:val="00797DAC"/>
    <w:rsid w:val="00797F2E"/>
    <w:rsid w:val="007A0DF9"/>
    <w:rsid w:val="007A46BC"/>
    <w:rsid w:val="007A71B9"/>
    <w:rsid w:val="007A74C8"/>
    <w:rsid w:val="007B083D"/>
    <w:rsid w:val="007B14C3"/>
    <w:rsid w:val="007C21A6"/>
    <w:rsid w:val="007C4763"/>
    <w:rsid w:val="007D2B99"/>
    <w:rsid w:val="007D444A"/>
    <w:rsid w:val="007E3DC8"/>
    <w:rsid w:val="007E4F09"/>
    <w:rsid w:val="007F06F1"/>
    <w:rsid w:val="007F10ED"/>
    <w:rsid w:val="007F259B"/>
    <w:rsid w:val="007F394B"/>
    <w:rsid w:val="007F4F78"/>
    <w:rsid w:val="00800E2F"/>
    <w:rsid w:val="00802480"/>
    <w:rsid w:val="00815439"/>
    <w:rsid w:val="00823E7A"/>
    <w:rsid w:val="008253A7"/>
    <w:rsid w:val="00825CF6"/>
    <w:rsid w:val="00831EAC"/>
    <w:rsid w:val="0083219B"/>
    <w:rsid w:val="00832594"/>
    <w:rsid w:val="00833719"/>
    <w:rsid w:val="008356B4"/>
    <w:rsid w:val="0083593A"/>
    <w:rsid w:val="00837026"/>
    <w:rsid w:val="008370C2"/>
    <w:rsid w:val="00837B04"/>
    <w:rsid w:val="00843578"/>
    <w:rsid w:val="0084757A"/>
    <w:rsid w:val="00850C27"/>
    <w:rsid w:val="00851CC2"/>
    <w:rsid w:val="00851EB7"/>
    <w:rsid w:val="0085341E"/>
    <w:rsid w:val="0085366D"/>
    <w:rsid w:val="0085473F"/>
    <w:rsid w:val="008608FF"/>
    <w:rsid w:val="008637EA"/>
    <w:rsid w:val="00863884"/>
    <w:rsid w:val="00866748"/>
    <w:rsid w:val="00867F25"/>
    <w:rsid w:val="00872B70"/>
    <w:rsid w:val="00874F71"/>
    <w:rsid w:val="00880DED"/>
    <w:rsid w:val="00882D97"/>
    <w:rsid w:val="00884E42"/>
    <w:rsid w:val="00884FF5"/>
    <w:rsid w:val="00886EB5"/>
    <w:rsid w:val="008877BA"/>
    <w:rsid w:val="0089167E"/>
    <w:rsid w:val="00893C8F"/>
    <w:rsid w:val="00893D81"/>
    <w:rsid w:val="00894B06"/>
    <w:rsid w:val="00894EDF"/>
    <w:rsid w:val="00897793"/>
    <w:rsid w:val="008A2758"/>
    <w:rsid w:val="008A7BD2"/>
    <w:rsid w:val="008A7C21"/>
    <w:rsid w:val="008B106B"/>
    <w:rsid w:val="008B721A"/>
    <w:rsid w:val="008C0DD8"/>
    <w:rsid w:val="008C545D"/>
    <w:rsid w:val="008C61F0"/>
    <w:rsid w:val="008C7517"/>
    <w:rsid w:val="008D1BED"/>
    <w:rsid w:val="008D6B9B"/>
    <w:rsid w:val="008D79DA"/>
    <w:rsid w:val="008E2AF8"/>
    <w:rsid w:val="008E33DD"/>
    <w:rsid w:val="008E5A52"/>
    <w:rsid w:val="008F1229"/>
    <w:rsid w:val="008F161C"/>
    <w:rsid w:val="008F2C52"/>
    <w:rsid w:val="008F3FD9"/>
    <w:rsid w:val="008F4A7F"/>
    <w:rsid w:val="008F5355"/>
    <w:rsid w:val="00901446"/>
    <w:rsid w:val="00904173"/>
    <w:rsid w:val="00905E57"/>
    <w:rsid w:val="00906898"/>
    <w:rsid w:val="00911F1E"/>
    <w:rsid w:val="00912332"/>
    <w:rsid w:val="00912EB8"/>
    <w:rsid w:val="009138F2"/>
    <w:rsid w:val="00913A52"/>
    <w:rsid w:val="00913EA2"/>
    <w:rsid w:val="00921458"/>
    <w:rsid w:val="0093199A"/>
    <w:rsid w:val="009426BF"/>
    <w:rsid w:val="00942F3C"/>
    <w:rsid w:val="00944D9A"/>
    <w:rsid w:val="009515DF"/>
    <w:rsid w:val="00951B61"/>
    <w:rsid w:val="00952976"/>
    <w:rsid w:val="00954091"/>
    <w:rsid w:val="009549FD"/>
    <w:rsid w:val="00964F00"/>
    <w:rsid w:val="00967939"/>
    <w:rsid w:val="00967CE1"/>
    <w:rsid w:val="009740D5"/>
    <w:rsid w:val="00987161"/>
    <w:rsid w:val="00992BD7"/>
    <w:rsid w:val="009A6C6F"/>
    <w:rsid w:val="009B08FF"/>
    <w:rsid w:val="009B19A1"/>
    <w:rsid w:val="009B7AA0"/>
    <w:rsid w:val="009B7E24"/>
    <w:rsid w:val="009C3F95"/>
    <w:rsid w:val="009C6925"/>
    <w:rsid w:val="009C7B44"/>
    <w:rsid w:val="009D1BDE"/>
    <w:rsid w:val="009D2071"/>
    <w:rsid w:val="009D5822"/>
    <w:rsid w:val="009D721F"/>
    <w:rsid w:val="009E0423"/>
    <w:rsid w:val="009E2D76"/>
    <w:rsid w:val="009E42F7"/>
    <w:rsid w:val="009F2213"/>
    <w:rsid w:val="009F3649"/>
    <w:rsid w:val="009F58D9"/>
    <w:rsid w:val="009F6450"/>
    <w:rsid w:val="009F6BB1"/>
    <w:rsid w:val="00A01894"/>
    <w:rsid w:val="00A04C1A"/>
    <w:rsid w:val="00A04DA6"/>
    <w:rsid w:val="00A07E8A"/>
    <w:rsid w:val="00A1027C"/>
    <w:rsid w:val="00A104B1"/>
    <w:rsid w:val="00A17EF1"/>
    <w:rsid w:val="00A17F8A"/>
    <w:rsid w:val="00A21DE2"/>
    <w:rsid w:val="00A26F32"/>
    <w:rsid w:val="00A320E3"/>
    <w:rsid w:val="00A3431A"/>
    <w:rsid w:val="00A45DA2"/>
    <w:rsid w:val="00A516E6"/>
    <w:rsid w:val="00A53AF9"/>
    <w:rsid w:val="00A5410A"/>
    <w:rsid w:val="00A54471"/>
    <w:rsid w:val="00A54A77"/>
    <w:rsid w:val="00A57176"/>
    <w:rsid w:val="00A609F7"/>
    <w:rsid w:val="00A61D90"/>
    <w:rsid w:val="00A64698"/>
    <w:rsid w:val="00A66D50"/>
    <w:rsid w:val="00A7079E"/>
    <w:rsid w:val="00A70A95"/>
    <w:rsid w:val="00A751E0"/>
    <w:rsid w:val="00A80781"/>
    <w:rsid w:val="00A80908"/>
    <w:rsid w:val="00A80B31"/>
    <w:rsid w:val="00A84A55"/>
    <w:rsid w:val="00A86A9F"/>
    <w:rsid w:val="00A91474"/>
    <w:rsid w:val="00A924E9"/>
    <w:rsid w:val="00A97AF3"/>
    <w:rsid w:val="00AA00CA"/>
    <w:rsid w:val="00AA4929"/>
    <w:rsid w:val="00AA4DF7"/>
    <w:rsid w:val="00AA54E4"/>
    <w:rsid w:val="00AA5CC1"/>
    <w:rsid w:val="00AB2A9E"/>
    <w:rsid w:val="00AB31E9"/>
    <w:rsid w:val="00AB43C2"/>
    <w:rsid w:val="00AB6D7B"/>
    <w:rsid w:val="00AB7A09"/>
    <w:rsid w:val="00AC3643"/>
    <w:rsid w:val="00AC3D1C"/>
    <w:rsid w:val="00AC3F4E"/>
    <w:rsid w:val="00AC6042"/>
    <w:rsid w:val="00AC7FE1"/>
    <w:rsid w:val="00AD0095"/>
    <w:rsid w:val="00AD0463"/>
    <w:rsid w:val="00AD2023"/>
    <w:rsid w:val="00AD305E"/>
    <w:rsid w:val="00AD41DC"/>
    <w:rsid w:val="00AD78BD"/>
    <w:rsid w:val="00AE0268"/>
    <w:rsid w:val="00AE0ADF"/>
    <w:rsid w:val="00AE196B"/>
    <w:rsid w:val="00AE3A39"/>
    <w:rsid w:val="00AF1B81"/>
    <w:rsid w:val="00AF2B38"/>
    <w:rsid w:val="00AF698B"/>
    <w:rsid w:val="00B03505"/>
    <w:rsid w:val="00B106CB"/>
    <w:rsid w:val="00B10E52"/>
    <w:rsid w:val="00B1188D"/>
    <w:rsid w:val="00B12607"/>
    <w:rsid w:val="00B14D0E"/>
    <w:rsid w:val="00B16CAB"/>
    <w:rsid w:val="00B16F6E"/>
    <w:rsid w:val="00B201FD"/>
    <w:rsid w:val="00B21FD3"/>
    <w:rsid w:val="00B22113"/>
    <w:rsid w:val="00B26791"/>
    <w:rsid w:val="00B31ED4"/>
    <w:rsid w:val="00B335EA"/>
    <w:rsid w:val="00B34F74"/>
    <w:rsid w:val="00B37CB3"/>
    <w:rsid w:val="00B40DAD"/>
    <w:rsid w:val="00B41A77"/>
    <w:rsid w:val="00B52E0D"/>
    <w:rsid w:val="00B540B2"/>
    <w:rsid w:val="00B56B50"/>
    <w:rsid w:val="00B711F8"/>
    <w:rsid w:val="00B7728C"/>
    <w:rsid w:val="00B871C7"/>
    <w:rsid w:val="00B90C5A"/>
    <w:rsid w:val="00B94DAB"/>
    <w:rsid w:val="00B95273"/>
    <w:rsid w:val="00BA053A"/>
    <w:rsid w:val="00BA0E20"/>
    <w:rsid w:val="00BA18EA"/>
    <w:rsid w:val="00BA48A8"/>
    <w:rsid w:val="00BA4D8E"/>
    <w:rsid w:val="00BA56F1"/>
    <w:rsid w:val="00BA573C"/>
    <w:rsid w:val="00BA7AF7"/>
    <w:rsid w:val="00BB0CB5"/>
    <w:rsid w:val="00BB2BE7"/>
    <w:rsid w:val="00BB4D04"/>
    <w:rsid w:val="00BC35CB"/>
    <w:rsid w:val="00BC5E60"/>
    <w:rsid w:val="00BC62DE"/>
    <w:rsid w:val="00BD1810"/>
    <w:rsid w:val="00BD4A2B"/>
    <w:rsid w:val="00BD607C"/>
    <w:rsid w:val="00BE193D"/>
    <w:rsid w:val="00BE607E"/>
    <w:rsid w:val="00BE66BF"/>
    <w:rsid w:val="00BE771B"/>
    <w:rsid w:val="00BE7C46"/>
    <w:rsid w:val="00BE7C97"/>
    <w:rsid w:val="00BF2118"/>
    <w:rsid w:val="00BF24D5"/>
    <w:rsid w:val="00BF32D8"/>
    <w:rsid w:val="00BF53F7"/>
    <w:rsid w:val="00BF780D"/>
    <w:rsid w:val="00C01D74"/>
    <w:rsid w:val="00C04C73"/>
    <w:rsid w:val="00C058EA"/>
    <w:rsid w:val="00C10719"/>
    <w:rsid w:val="00C131CC"/>
    <w:rsid w:val="00C1430E"/>
    <w:rsid w:val="00C220A6"/>
    <w:rsid w:val="00C2412A"/>
    <w:rsid w:val="00C32F5A"/>
    <w:rsid w:val="00C37FE1"/>
    <w:rsid w:val="00C40BF2"/>
    <w:rsid w:val="00C41127"/>
    <w:rsid w:val="00C4113A"/>
    <w:rsid w:val="00C41BAC"/>
    <w:rsid w:val="00C4351B"/>
    <w:rsid w:val="00C43905"/>
    <w:rsid w:val="00C44969"/>
    <w:rsid w:val="00C466CB"/>
    <w:rsid w:val="00C51950"/>
    <w:rsid w:val="00C55F37"/>
    <w:rsid w:val="00C60A28"/>
    <w:rsid w:val="00C6412F"/>
    <w:rsid w:val="00C660BC"/>
    <w:rsid w:val="00C72F93"/>
    <w:rsid w:val="00C7329E"/>
    <w:rsid w:val="00C76097"/>
    <w:rsid w:val="00C840BB"/>
    <w:rsid w:val="00C84140"/>
    <w:rsid w:val="00C85C41"/>
    <w:rsid w:val="00C85D72"/>
    <w:rsid w:val="00C87982"/>
    <w:rsid w:val="00C87F0C"/>
    <w:rsid w:val="00C92F64"/>
    <w:rsid w:val="00C94082"/>
    <w:rsid w:val="00C955BE"/>
    <w:rsid w:val="00C95DC0"/>
    <w:rsid w:val="00C97D96"/>
    <w:rsid w:val="00CA60AD"/>
    <w:rsid w:val="00CA6CF0"/>
    <w:rsid w:val="00CB5FE6"/>
    <w:rsid w:val="00CC313A"/>
    <w:rsid w:val="00CD7854"/>
    <w:rsid w:val="00CE3205"/>
    <w:rsid w:val="00CE565C"/>
    <w:rsid w:val="00CF0F19"/>
    <w:rsid w:val="00D017CF"/>
    <w:rsid w:val="00D077E7"/>
    <w:rsid w:val="00D16B91"/>
    <w:rsid w:val="00D17C4D"/>
    <w:rsid w:val="00D20A81"/>
    <w:rsid w:val="00D22E40"/>
    <w:rsid w:val="00D30F1B"/>
    <w:rsid w:val="00D321F2"/>
    <w:rsid w:val="00D3639B"/>
    <w:rsid w:val="00D40F60"/>
    <w:rsid w:val="00D41514"/>
    <w:rsid w:val="00D53CB4"/>
    <w:rsid w:val="00D53EF6"/>
    <w:rsid w:val="00D54DE3"/>
    <w:rsid w:val="00D54E0D"/>
    <w:rsid w:val="00D60D2E"/>
    <w:rsid w:val="00D625E2"/>
    <w:rsid w:val="00D65280"/>
    <w:rsid w:val="00D65C9F"/>
    <w:rsid w:val="00D71B7A"/>
    <w:rsid w:val="00D817A9"/>
    <w:rsid w:val="00D820FC"/>
    <w:rsid w:val="00D86B79"/>
    <w:rsid w:val="00D939E1"/>
    <w:rsid w:val="00D95E55"/>
    <w:rsid w:val="00D97A94"/>
    <w:rsid w:val="00DA2020"/>
    <w:rsid w:val="00DA2D5E"/>
    <w:rsid w:val="00DA37B2"/>
    <w:rsid w:val="00DA5258"/>
    <w:rsid w:val="00DB3480"/>
    <w:rsid w:val="00DB678C"/>
    <w:rsid w:val="00DC15CD"/>
    <w:rsid w:val="00DC5818"/>
    <w:rsid w:val="00DC6282"/>
    <w:rsid w:val="00DD0072"/>
    <w:rsid w:val="00DD09AC"/>
    <w:rsid w:val="00DD3883"/>
    <w:rsid w:val="00DD586A"/>
    <w:rsid w:val="00DE0594"/>
    <w:rsid w:val="00DE595E"/>
    <w:rsid w:val="00DE6D9B"/>
    <w:rsid w:val="00DF0E4A"/>
    <w:rsid w:val="00DF139C"/>
    <w:rsid w:val="00DF217A"/>
    <w:rsid w:val="00DF64A0"/>
    <w:rsid w:val="00E03893"/>
    <w:rsid w:val="00E058CB"/>
    <w:rsid w:val="00E06A9D"/>
    <w:rsid w:val="00E0744C"/>
    <w:rsid w:val="00E17C76"/>
    <w:rsid w:val="00E20418"/>
    <w:rsid w:val="00E20A4D"/>
    <w:rsid w:val="00E21754"/>
    <w:rsid w:val="00E25115"/>
    <w:rsid w:val="00E26569"/>
    <w:rsid w:val="00E356A2"/>
    <w:rsid w:val="00E36C91"/>
    <w:rsid w:val="00E37A1E"/>
    <w:rsid w:val="00E44EBD"/>
    <w:rsid w:val="00E47514"/>
    <w:rsid w:val="00E47E10"/>
    <w:rsid w:val="00E50228"/>
    <w:rsid w:val="00E5338F"/>
    <w:rsid w:val="00E81ACF"/>
    <w:rsid w:val="00E841F9"/>
    <w:rsid w:val="00E85F4F"/>
    <w:rsid w:val="00E860C1"/>
    <w:rsid w:val="00EA4759"/>
    <w:rsid w:val="00EA5AE8"/>
    <w:rsid w:val="00EA641D"/>
    <w:rsid w:val="00EA787B"/>
    <w:rsid w:val="00EB1789"/>
    <w:rsid w:val="00EB3590"/>
    <w:rsid w:val="00EB4A23"/>
    <w:rsid w:val="00EB4E3D"/>
    <w:rsid w:val="00EB7A5E"/>
    <w:rsid w:val="00EC16C1"/>
    <w:rsid w:val="00EC30AA"/>
    <w:rsid w:val="00EC4819"/>
    <w:rsid w:val="00EC65CA"/>
    <w:rsid w:val="00ED1A5C"/>
    <w:rsid w:val="00ED53B5"/>
    <w:rsid w:val="00ED6628"/>
    <w:rsid w:val="00EE3BB3"/>
    <w:rsid w:val="00EE5194"/>
    <w:rsid w:val="00EF2FEE"/>
    <w:rsid w:val="00F00D2E"/>
    <w:rsid w:val="00F0193F"/>
    <w:rsid w:val="00F036A7"/>
    <w:rsid w:val="00F05483"/>
    <w:rsid w:val="00F07BA8"/>
    <w:rsid w:val="00F100AF"/>
    <w:rsid w:val="00F106D0"/>
    <w:rsid w:val="00F10A53"/>
    <w:rsid w:val="00F12AAA"/>
    <w:rsid w:val="00F1647E"/>
    <w:rsid w:val="00F17324"/>
    <w:rsid w:val="00F174D6"/>
    <w:rsid w:val="00F2391D"/>
    <w:rsid w:val="00F256D7"/>
    <w:rsid w:val="00F32253"/>
    <w:rsid w:val="00F353E7"/>
    <w:rsid w:val="00F43EF1"/>
    <w:rsid w:val="00F511B2"/>
    <w:rsid w:val="00F531CA"/>
    <w:rsid w:val="00F53524"/>
    <w:rsid w:val="00F56FB1"/>
    <w:rsid w:val="00F60EBD"/>
    <w:rsid w:val="00F71E42"/>
    <w:rsid w:val="00F7694F"/>
    <w:rsid w:val="00F80BA1"/>
    <w:rsid w:val="00F816FF"/>
    <w:rsid w:val="00F87002"/>
    <w:rsid w:val="00F910C5"/>
    <w:rsid w:val="00FA24C1"/>
    <w:rsid w:val="00FA3BD7"/>
    <w:rsid w:val="00FA5BC9"/>
    <w:rsid w:val="00FB1082"/>
    <w:rsid w:val="00FB11E9"/>
    <w:rsid w:val="00FC2526"/>
    <w:rsid w:val="00FC4A6F"/>
    <w:rsid w:val="00FD1F02"/>
    <w:rsid w:val="00FD296A"/>
    <w:rsid w:val="00FD4C3E"/>
    <w:rsid w:val="00FD7492"/>
    <w:rsid w:val="00FD7C6F"/>
    <w:rsid w:val="00FE0707"/>
    <w:rsid w:val="00FE28BB"/>
    <w:rsid w:val="00FE799C"/>
    <w:rsid w:val="00FE7A3B"/>
    <w:rsid w:val="00FE7A54"/>
    <w:rsid w:val="00FF0390"/>
    <w:rsid w:val="00FF1AE2"/>
    <w:rsid w:val="00FF3A84"/>
    <w:rsid w:val="00FF5470"/>
    <w:rsid w:val="00FF5C11"/>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1A0D947"/>
  <w15:docId w15:val="{65BFF99A-BFCF-42AC-BDA7-D59F922862A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cs-CZ"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10035A"/>
    <w:pPr>
      <w:tabs>
        <w:tab w:val="left" w:pos="5790"/>
      </w:tabs>
      <w:spacing w:before="120" w:after="120" w:line="240" w:lineRule="auto"/>
      <w:jc w:val="both"/>
    </w:pPr>
    <w:rPr>
      <w:rFonts w:ascii="Calibri" w:hAnsi="Calibri"/>
    </w:rPr>
  </w:style>
  <w:style w:type="paragraph" w:styleId="Nadpis1">
    <w:name w:val="heading 1"/>
    <w:basedOn w:val="Normln"/>
    <w:next w:val="Normln"/>
    <w:link w:val="Nadpis1Char"/>
    <w:qFormat/>
    <w:rsid w:val="004538FE"/>
    <w:pPr>
      <w:spacing w:before="240" w:after="240"/>
      <w:outlineLvl w:val="0"/>
    </w:pPr>
    <w:rPr>
      <w:b/>
      <w:caps/>
      <w:color w:val="173271"/>
      <w:sz w:val="28"/>
    </w:rPr>
  </w:style>
  <w:style w:type="paragraph" w:styleId="Nadpis2">
    <w:name w:val="heading 2"/>
    <w:basedOn w:val="Normln"/>
    <w:next w:val="Normln"/>
    <w:link w:val="Nadpis2Char"/>
    <w:uiPriority w:val="9"/>
    <w:unhideWhenUsed/>
    <w:qFormat/>
    <w:rsid w:val="004538FE"/>
    <w:pPr>
      <w:spacing w:before="240"/>
      <w:outlineLvl w:val="1"/>
    </w:pPr>
    <w:rPr>
      <w:b/>
      <w:caps/>
      <w:color w:val="173271"/>
      <w:sz w:val="24"/>
    </w:rPr>
  </w:style>
  <w:style w:type="paragraph" w:styleId="Nadpis3">
    <w:name w:val="heading 3"/>
    <w:basedOn w:val="Normln"/>
    <w:next w:val="Normln"/>
    <w:link w:val="Nadpis3Char"/>
    <w:unhideWhenUsed/>
    <w:qFormat/>
    <w:rsid w:val="004538FE"/>
    <w:pPr>
      <w:outlineLvl w:val="2"/>
    </w:pPr>
    <w:rPr>
      <w:b/>
      <w:caps/>
      <w:color w:val="173271"/>
    </w:rPr>
  </w:style>
  <w:style w:type="paragraph" w:styleId="Nadpis4">
    <w:name w:val="heading 4"/>
    <w:basedOn w:val="Normln"/>
    <w:next w:val="Normln"/>
    <w:link w:val="Nadpis4Char"/>
    <w:uiPriority w:val="9"/>
    <w:unhideWhenUsed/>
    <w:qFormat/>
    <w:rsid w:val="00CE3205"/>
    <w:pPr>
      <w:outlineLvl w:val="3"/>
    </w:pPr>
    <w:rPr>
      <w:color w:val="173271"/>
    </w:rPr>
  </w:style>
  <w:style w:type="paragraph" w:styleId="Nadpis5">
    <w:name w:val="heading 5"/>
    <w:basedOn w:val="Normln"/>
    <w:next w:val="Normln"/>
    <w:link w:val="Nadpis5Char"/>
    <w:uiPriority w:val="9"/>
    <w:semiHidden/>
    <w:unhideWhenUsed/>
    <w:qFormat/>
    <w:rsid w:val="006F1B93"/>
    <w:pPr>
      <w:keepNext/>
      <w:keepLines/>
      <w:spacing w:before="40" w:after="0"/>
      <w:outlineLvl w:val="4"/>
    </w:pPr>
    <w:rPr>
      <w:rFonts w:asciiTheme="majorHAnsi" w:eastAsiaTheme="majorEastAsia" w:hAnsiTheme="majorHAnsi" w:cstheme="majorBidi"/>
      <w:color w:val="2F5496" w:themeColor="accent1" w:themeShade="BF"/>
    </w:rPr>
  </w:style>
  <w:style w:type="paragraph" w:styleId="Nadpis7">
    <w:name w:val="heading 7"/>
    <w:basedOn w:val="Normln"/>
    <w:next w:val="Normln"/>
    <w:link w:val="Nadpis7Char"/>
    <w:unhideWhenUsed/>
    <w:qFormat/>
    <w:rsid w:val="004A6AE7"/>
    <w:pPr>
      <w:keepNext/>
      <w:keepLines/>
      <w:spacing w:before="40" w:after="0"/>
      <w:outlineLvl w:val="6"/>
    </w:pPr>
    <w:rPr>
      <w:rFonts w:asciiTheme="majorHAnsi" w:eastAsiaTheme="majorEastAsia" w:hAnsiTheme="majorHAnsi" w:cstheme="majorBidi"/>
      <w:i/>
      <w:iCs/>
      <w:color w:val="1F3763" w:themeColor="accent1" w:themeShade="7F"/>
    </w:rPr>
  </w:style>
  <w:style w:type="character" w:default="1" w:styleId="Standardnpsmoodstavce">
    <w:name w:val="Default Paragraph Font"/>
    <w:uiPriority w:val="1"/>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Zhlav">
    <w:name w:val="header"/>
    <w:basedOn w:val="Normln"/>
    <w:link w:val="ZhlavChar"/>
    <w:uiPriority w:val="99"/>
    <w:unhideWhenUsed/>
    <w:rsid w:val="00130172"/>
    <w:pPr>
      <w:tabs>
        <w:tab w:val="center" w:pos="4536"/>
        <w:tab w:val="right" w:pos="9072"/>
      </w:tabs>
      <w:spacing w:after="0"/>
    </w:pPr>
  </w:style>
  <w:style w:type="character" w:customStyle="1" w:styleId="ZhlavChar">
    <w:name w:val="Záhlaví Char"/>
    <w:basedOn w:val="Standardnpsmoodstavce"/>
    <w:link w:val="Zhlav"/>
    <w:uiPriority w:val="99"/>
    <w:rsid w:val="00130172"/>
  </w:style>
  <w:style w:type="paragraph" w:styleId="Zpat">
    <w:name w:val="footer"/>
    <w:basedOn w:val="Normln"/>
    <w:link w:val="ZpatChar"/>
    <w:uiPriority w:val="99"/>
    <w:unhideWhenUsed/>
    <w:rsid w:val="00130172"/>
    <w:pPr>
      <w:tabs>
        <w:tab w:val="center" w:pos="4536"/>
        <w:tab w:val="right" w:pos="9072"/>
      </w:tabs>
      <w:spacing w:after="0"/>
    </w:pPr>
  </w:style>
  <w:style w:type="character" w:customStyle="1" w:styleId="ZpatChar">
    <w:name w:val="Zápatí Char"/>
    <w:basedOn w:val="Standardnpsmoodstavce"/>
    <w:link w:val="Zpat"/>
    <w:uiPriority w:val="99"/>
    <w:rsid w:val="00130172"/>
  </w:style>
  <w:style w:type="paragraph" w:customStyle="1" w:styleId="Doplujcnzevdokumentu">
    <w:name w:val="Doplňující název dokumentu"/>
    <w:basedOn w:val="Nadpis5"/>
    <w:link w:val="DoplujcnzevdokumentuChar"/>
    <w:rsid w:val="006F1B93"/>
    <w:pPr>
      <w:keepNext w:val="0"/>
      <w:keepLines w:val="0"/>
      <w:spacing w:before="0" w:after="120"/>
      <w:jc w:val="center"/>
    </w:pPr>
    <w:rPr>
      <w:rFonts w:ascii="Montserrat Light" w:eastAsiaTheme="minorHAnsi" w:hAnsi="Montserrat Light" w:cs="Times New Roman"/>
      <w:color w:val="auto"/>
      <w:sz w:val="28"/>
      <w:szCs w:val="28"/>
    </w:rPr>
  </w:style>
  <w:style w:type="character" w:customStyle="1" w:styleId="DoplujcnzevdokumentuChar">
    <w:name w:val="Doplňující název dokumentu Char"/>
    <w:basedOn w:val="Standardnpsmoodstavce"/>
    <w:link w:val="Doplujcnzevdokumentu"/>
    <w:rsid w:val="006F1B93"/>
    <w:rPr>
      <w:rFonts w:ascii="Montserrat Light" w:hAnsi="Montserrat Light" w:cs="Times New Roman"/>
      <w:sz w:val="28"/>
      <w:szCs w:val="28"/>
    </w:rPr>
  </w:style>
  <w:style w:type="character" w:customStyle="1" w:styleId="Nadpis5Char">
    <w:name w:val="Nadpis 5 Char"/>
    <w:basedOn w:val="Standardnpsmoodstavce"/>
    <w:link w:val="Nadpis5"/>
    <w:uiPriority w:val="9"/>
    <w:semiHidden/>
    <w:rsid w:val="006F1B93"/>
    <w:rPr>
      <w:rFonts w:asciiTheme="majorHAnsi" w:eastAsiaTheme="majorEastAsia" w:hAnsiTheme="majorHAnsi" w:cstheme="majorBidi"/>
      <w:color w:val="2F5496" w:themeColor="accent1" w:themeShade="BF"/>
    </w:rPr>
  </w:style>
  <w:style w:type="character" w:customStyle="1" w:styleId="Nadpis1Char">
    <w:name w:val="Nadpis 1 Char"/>
    <w:basedOn w:val="Standardnpsmoodstavce"/>
    <w:link w:val="Nadpis1"/>
    <w:rsid w:val="004538FE"/>
    <w:rPr>
      <w:rFonts w:ascii="Calibri" w:hAnsi="Calibri"/>
      <w:b/>
      <w:caps/>
      <w:color w:val="173271"/>
      <w:sz w:val="28"/>
    </w:rPr>
  </w:style>
  <w:style w:type="character" w:customStyle="1" w:styleId="Nadpis2Char">
    <w:name w:val="Nadpis 2 Char"/>
    <w:basedOn w:val="Standardnpsmoodstavce"/>
    <w:link w:val="Nadpis2"/>
    <w:uiPriority w:val="9"/>
    <w:rsid w:val="004538FE"/>
    <w:rPr>
      <w:rFonts w:ascii="Calibri" w:hAnsi="Calibri"/>
      <w:b/>
      <w:caps/>
      <w:color w:val="173271"/>
      <w:sz w:val="24"/>
    </w:rPr>
  </w:style>
  <w:style w:type="character" w:customStyle="1" w:styleId="Nadpis3Char">
    <w:name w:val="Nadpis 3 Char"/>
    <w:basedOn w:val="Standardnpsmoodstavce"/>
    <w:link w:val="Nadpis3"/>
    <w:rsid w:val="004538FE"/>
    <w:rPr>
      <w:rFonts w:ascii="Calibri" w:hAnsi="Calibri"/>
      <w:b/>
      <w:caps/>
      <w:color w:val="173271"/>
    </w:rPr>
  </w:style>
  <w:style w:type="character" w:customStyle="1" w:styleId="Nadpis4Char">
    <w:name w:val="Nadpis 4 Char"/>
    <w:basedOn w:val="Standardnpsmoodstavce"/>
    <w:link w:val="Nadpis4"/>
    <w:uiPriority w:val="9"/>
    <w:rsid w:val="00CE3205"/>
    <w:rPr>
      <w:rFonts w:ascii="Calibri" w:hAnsi="Calibri"/>
      <w:color w:val="173271"/>
    </w:rPr>
  </w:style>
  <w:style w:type="paragraph" w:styleId="Textpoznpodarou">
    <w:name w:val="footnote text"/>
    <w:basedOn w:val="Normln"/>
    <w:link w:val="TextpoznpodarouChar"/>
    <w:uiPriority w:val="99"/>
    <w:unhideWhenUsed/>
    <w:rsid w:val="00124B82"/>
    <w:pPr>
      <w:spacing w:after="0"/>
    </w:pPr>
    <w:rPr>
      <w:rFonts w:cs="Times New Roman"/>
      <w:szCs w:val="20"/>
    </w:rPr>
  </w:style>
  <w:style w:type="character" w:customStyle="1" w:styleId="TextpoznpodarouChar">
    <w:name w:val="Text pozn. pod čarou Char"/>
    <w:basedOn w:val="Standardnpsmoodstavce"/>
    <w:link w:val="Textpoznpodarou"/>
    <w:uiPriority w:val="99"/>
    <w:rsid w:val="00124B82"/>
    <w:rPr>
      <w:rFonts w:ascii="Montserrat" w:hAnsi="Montserrat" w:cs="Times New Roman"/>
      <w:sz w:val="20"/>
      <w:szCs w:val="20"/>
    </w:rPr>
  </w:style>
  <w:style w:type="character" w:styleId="Znakapoznpodarou">
    <w:name w:val="footnote reference"/>
    <w:aliases w:val="EN Footnote Reference,PGI Fußnote Ziffer + Times New Roman,12 b.,Zúžené o ...,PGI Fußnote Ziffer,BVI fnr,Footnote symbol,Footnote Reference Superscript,Appel note de bas de p,Appel note de bas de page,Légende,Char Car Car Car Car"/>
    <w:basedOn w:val="Standardnpsmoodstavce"/>
    <w:uiPriority w:val="99"/>
    <w:unhideWhenUsed/>
    <w:rsid w:val="00124B82"/>
    <w:rPr>
      <w:vertAlign w:val="superscript"/>
    </w:rPr>
  </w:style>
  <w:style w:type="paragraph" w:customStyle="1" w:styleId="Poznmkypodarou">
    <w:name w:val="Poznámky pod čarou"/>
    <w:basedOn w:val="Textpoznpodarou"/>
    <w:link w:val="PoznmkypodarouChar"/>
    <w:qFormat/>
    <w:rsid w:val="009E0423"/>
    <w:rPr>
      <w:sz w:val="16"/>
      <w:szCs w:val="18"/>
    </w:rPr>
  </w:style>
  <w:style w:type="character" w:customStyle="1" w:styleId="PoznmkypodarouChar">
    <w:name w:val="Poznámky pod čarou Char"/>
    <w:basedOn w:val="TextpoznpodarouChar"/>
    <w:link w:val="Poznmkypodarou"/>
    <w:rsid w:val="009E0423"/>
    <w:rPr>
      <w:rFonts w:ascii="Calibri" w:hAnsi="Calibri" w:cs="Times New Roman"/>
      <w:sz w:val="16"/>
      <w:szCs w:val="18"/>
    </w:rPr>
  </w:style>
  <w:style w:type="paragraph" w:customStyle="1" w:styleId="Webovstrnkyvzpat">
    <w:name w:val="Webové stránky v zápatí"/>
    <w:basedOn w:val="Doplujcnzevdokumentu"/>
    <w:link w:val="WebovstrnkyvzpatChar"/>
    <w:rsid w:val="00D65C9F"/>
    <w:pPr>
      <w:spacing w:after="0"/>
      <w:jc w:val="right"/>
    </w:pPr>
    <w:rPr>
      <w:rFonts w:ascii="Montserrat" w:hAnsi="Montserrat"/>
      <w:b/>
      <w:color w:val="173271"/>
      <w:sz w:val="24"/>
      <w:szCs w:val="24"/>
    </w:rPr>
  </w:style>
  <w:style w:type="character" w:customStyle="1" w:styleId="WebovstrnkyvzpatChar">
    <w:name w:val="Webové stránky v zápatí Char"/>
    <w:basedOn w:val="DoplujcnzevdokumentuChar"/>
    <w:link w:val="Webovstrnkyvzpat"/>
    <w:rsid w:val="00D65C9F"/>
    <w:rPr>
      <w:rFonts w:ascii="Montserrat" w:hAnsi="Montserrat" w:cs="Times New Roman"/>
      <w:b/>
      <w:color w:val="173271"/>
      <w:sz w:val="24"/>
      <w:szCs w:val="24"/>
    </w:rPr>
  </w:style>
  <w:style w:type="character" w:styleId="Odkaznakoment">
    <w:name w:val="annotation reference"/>
    <w:basedOn w:val="Standardnpsmoodstavce"/>
    <w:uiPriority w:val="99"/>
    <w:semiHidden/>
    <w:unhideWhenUsed/>
    <w:rsid w:val="007A74C8"/>
    <w:rPr>
      <w:sz w:val="16"/>
      <w:szCs w:val="16"/>
    </w:rPr>
  </w:style>
  <w:style w:type="paragraph" w:styleId="Textkomente">
    <w:name w:val="annotation text"/>
    <w:basedOn w:val="Normln"/>
    <w:link w:val="TextkomenteChar"/>
    <w:uiPriority w:val="99"/>
    <w:unhideWhenUsed/>
    <w:rsid w:val="007A74C8"/>
    <w:rPr>
      <w:sz w:val="20"/>
      <w:szCs w:val="20"/>
    </w:rPr>
  </w:style>
  <w:style w:type="character" w:customStyle="1" w:styleId="TextkomenteChar">
    <w:name w:val="Text komentáře Char"/>
    <w:basedOn w:val="Standardnpsmoodstavce"/>
    <w:link w:val="Textkomente"/>
    <w:uiPriority w:val="99"/>
    <w:rsid w:val="007A74C8"/>
    <w:rPr>
      <w:rFonts w:ascii="Calibri" w:hAnsi="Calibri"/>
      <w:sz w:val="20"/>
      <w:szCs w:val="20"/>
    </w:rPr>
  </w:style>
  <w:style w:type="paragraph" w:styleId="Pedmtkomente">
    <w:name w:val="annotation subject"/>
    <w:basedOn w:val="Textkomente"/>
    <w:next w:val="Textkomente"/>
    <w:link w:val="PedmtkomenteChar"/>
    <w:unhideWhenUsed/>
    <w:rsid w:val="007A74C8"/>
    <w:rPr>
      <w:b/>
      <w:bCs/>
    </w:rPr>
  </w:style>
  <w:style w:type="character" w:customStyle="1" w:styleId="PedmtkomenteChar">
    <w:name w:val="Předmět komentáře Char"/>
    <w:basedOn w:val="TextkomenteChar"/>
    <w:link w:val="Pedmtkomente"/>
    <w:rsid w:val="007A74C8"/>
    <w:rPr>
      <w:rFonts w:ascii="Calibri" w:hAnsi="Calibri"/>
      <w:b/>
      <w:bCs/>
      <w:sz w:val="20"/>
      <w:szCs w:val="20"/>
    </w:rPr>
  </w:style>
  <w:style w:type="paragraph" w:styleId="Textbubliny">
    <w:name w:val="Balloon Text"/>
    <w:basedOn w:val="Normln"/>
    <w:link w:val="TextbublinyChar"/>
    <w:unhideWhenUsed/>
    <w:rsid w:val="007A74C8"/>
    <w:pPr>
      <w:spacing w:before="0" w:after="0"/>
    </w:pPr>
    <w:rPr>
      <w:rFonts w:ascii="Segoe UI" w:hAnsi="Segoe UI" w:cs="Segoe UI"/>
      <w:sz w:val="18"/>
      <w:szCs w:val="18"/>
    </w:rPr>
  </w:style>
  <w:style w:type="character" w:customStyle="1" w:styleId="TextbublinyChar">
    <w:name w:val="Text bubliny Char"/>
    <w:basedOn w:val="Standardnpsmoodstavce"/>
    <w:link w:val="Textbubliny"/>
    <w:rsid w:val="007A74C8"/>
    <w:rPr>
      <w:rFonts w:ascii="Segoe UI" w:hAnsi="Segoe UI" w:cs="Segoe UI"/>
      <w:sz w:val="18"/>
      <w:szCs w:val="18"/>
    </w:rPr>
  </w:style>
  <w:style w:type="table" w:styleId="Mkatabulky">
    <w:name w:val="Table Grid"/>
    <w:basedOn w:val="Normlntabulka"/>
    <w:uiPriority w:val="39"/>
    <w:rsid w:val="00C72F9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zev">
    <w:name w:val="Title"/>
    <w:basedOn w:val="Normln"/>
    <w:next w:val="Normln"/>
    <w:link w:val="NzevChar"/>
    <w:qFormat/>
    <w:rsid w:val="00C94082"/>
    <w:pPr>
      <w:tabs>
        <w:tab w:val="clear" w:pos="5790"/>
      </w:tabs>
      <w:spacing w:before="360" w:after="240" w:line="240" w:lineRule="atLeast"/>
      <w:contextualSpacing/>
    </w:pPr>
    <w:rPr>
      <w:rFonts w:asciiTheme="majorHAnsi" w:eastAsiaTheme="majorEastAsia" w:hAnsiTheme="majorHAnsi" w:cstheme="majorBidi"/>
      <w:b/>
      <w:spacing w:val="5"/>
      <w:kern w:val="28"/>
      <w:sz w:val="36"/>
      <w:szCs w:val="52"/>
    </w:rPr>
  </w:style>
  <w:style w:type="character" w:customStyle="1" w:styleId="NzevChar">
    <w:name w:val="Název Char"/>
    <w:basedOn w:val="Standardnpsmoodstavce"/>
    <w:link w:val="Nzev"/>
    <w:rsid w:val="00C94082"/>
    <w:rPr>
      <w:rFonts w:asciiTheme="majorHAnsi" w:eastAsiaTheme="majorEastAsia" w:hAnsiTheme="majorHAnsi" w:cstheme="majorBidi"/>
      <w:b/>
      <w:spacing w:val="5"/>
      <w:kern w:val="28"/>
      <w:sz w:val="36"/>
      <w:szCs w:val="52"/>
    </w:rPr>
  </w:style>
  <w:style w:type="character" w:styleId="Hypertextovodkaz">
    <w:name w:val="Hyperlink"/>
    <w:basedOn w:val="Standardnpsmoodstavce"/>
    <w:uiPriority w:val="99"/>
    <w:unhideWhenUsed/>
    <w:rsid w:val="000B476F"/>
    <w:rPr>
      <w:color w:val="0563C1" w:themeColor="hyperlink"/>
      <w:u w:val="single"/>
    </w:rPr>
  </w:style>
  <w:style w:type="paragraph" w:styleId="Odstavecseseznamem">
    <w:name w:val="List Paragraph"/>
    <w:aliases w:val="Odstavec_muj,Nad,Smlouva-Odst."/>
    <w:basedOn w:val="Normln"/>
    <w:link w:val="OdstavecseseznamemChar"/>
    <w:uiPriority w:val="34"/>
    <w:qFormat/>
    <w:rsid w:val="000B476F"/>
    <w:pPr>
      <w:tabs>
        <w:tab w:val="clear" w:pos="5790"/>
      </w:tabs>
      <w:spacing w:before="0" w:after="60"/>
      <w:ind w:left="720"/>
      <w:contextualSpacing/>
      <w:jc w:val="left"/>
    </w:pPr>
    <w:rPr>
      <w:rFonts w:eastAsia="Times New Roman" w:cs="Times New Roman"/>
      <w:sz w:val="24"/>
      <w:szCs w:val="24"/>
      <w:lang w:eastAsia="cs-CZ"/>
    </w:rPr>
  </w:style>
  <w:style w:type="paragraph" w:styleId="Zkladntext2">
    <w:name w:val="Body Text 2"/>
    <w:basedOn w:val="Normln"/>
    <w:link w:val="Zkladntext2Char"/>
    <w:uiPriority w:val="99"/>
    <w:rsid w:val="000B476F"/>
    <w:pPr>
      <w:tabs>
        <w:tab w:val="clear" w:pos="5790"/>
      </w:tabs>
      <w:spacing w:before="0" w:line="480" w:lineRule="auto"/>
      <w:ind w:left="720"/>
    </w:pPr>
    <w:rPr>
      <w:rFonts w:eastAsia="Times New Roman" w:cs="Times New Roman"/>
      <w:sz w:val="24"/>
      <w:szCs w:val="24"/>
      <w:lang w:eastAsia="cs-CZ"/>
    </w:rPr>
  </w:style>
  <w:style w:type="character" w:customStyle="1" w:styleId="Zkladntext2Char">
    <w:name w:val="Základní text 2 Char"/>
    <w:basedOn w:val="Standardnpsmoodstavce"/>
    <w:link w:val="Zkladntext2"/>
    <w:uiPriority w:val="99"/>
    <w:rsid w:val="000B476F"/>
    <w:rPr>
      <w:rFonts w:ascii="Calibri" w:eastAsia="Times New Roman" w:hAnsi="Calibri" w:cs="Times New Roman"/>
      <w:sz w:val="24"/>
      <w:szCs w:val="24"/>
      <w:lang w:eastAsia="cs-CZ"/>
    </w:rPr>
  </w:style>
  <w:style w:type="character" w:customStyle="1" w:styleId="OdstavecseseznamemChar">
    <w:name w:val="Odstavec se seznamem Char"/>
    <w:aliases w:val="Odstavec_muj Char,Nad Char,Smlouva-Odst. Char"/>
    <w:link w:val="Odstavecseseznamem"/>
    <w:uiPriority w:val="99"/>
    <w:qFormat/>
    <w:locked/>
    <w:rsid w:val="000B476F"/>
    <w:rPr>
      <w:rFonts w:ascii="Calibri" w:eastAsia="Times New Roman" w:hAnsi="Calibri" w:cs="Times New Roman"/>
      <w:sz w:val="24"/>
      <w:szCs w:val="24"/>
      <w:lang w:eastAsia="cs-CZ"/>
    </w:rPr>
  </w:style>
  <w:style w:type="character" w:customStyle="1" w:styleId="Nadpis7Char">
    <w:name w:val="Nadpis 7 Char"/>
    <w:basedOn w:val="Standardnpsmoodstavce"/>
    <w:link w:val="Nadpis7"/>
    <w:rsid w:val="004A6AE7"/>
    <w:rPr>
      <w:rFonts w:asciiTheme="majorHAnsi" w:eastAsiaTheme="majorEastAsia" w:hAnsiTheme="majorHAnsi" w:cstheme="majorBidi"/>
      <w:i/>
      <w:iCs/>
      <w:color w:val="1F3763" w:themeColor="accent1" w:themeShade="7F"/>
    </w:rPr>
  </w:style>
  <w:style w:type="paragraph" w:customStyle="1" w:styleId="Guarant-normal">
    <w:name w:val="Guarant - normal"/>
    <w:basedOn w:val="Normln"/>
    <w:rsid w:val="004A6AE7"/>
    <w:pPr>
      <w:tabs>
        <w:tab w:val="clear" w:pos="5790"/>
      </w:tabs>
      <w:suppressAutoHyphens/>
      <w:spacing w:after="0"/>
    </w:pPr>
    <w:rPr>
      <w:rFonts w:ascii="CG Omega" w:eastAsia="Times New Roman" w:hAnsi="CG Omega" w:cs="Times New Roman"/>
      <w:szCs w:val="20"/>
      <w:lang w:eastAsia="ar-SA"/>
    </w:rPr>
  </w:style>
  <w:style w:type="character" w:styleId="slostrnky">
    <w:name w:val="page number"/>
    <w:basedOn w:val="Standardnpsmoodstavce"/>
    <w:rsid w:val="004A6AE7"/>
  </w:style>
  <w:style w:type="character" w:customStyle="1" w:styleId="CharChar2">
    <w:name w:val="Char Char2"/>
    <w:rsid w:val="004A6AE7"/>
    <w:rPr>
      <w:rFonts w:eastAsia="Calibri"/>
    </w:rPr>
  </w:style>
  <w:style w:type="character" w:customStyle="1" w:styleId="CharChar1">
    <w:name w:val="Char Char1"/>
    <w:rsid w:val="004A6AE7"/>
    <w:rPr>
      <w:rFonts w:eastAsia="Calibri"/>
      <w:b/>
      <w:bCs/>
    </w:rPr>
  </w:style>
  <w:style w:type="character" w:customStyle="1" w:styleId="CharChar">
    <w:name w:val="Char Char"/>
    <w:rsid w:val="004A6AE7"/>
    <w:rPr>
      <w:rFonts w:ascii="Tahoma" w:eastAsia="Calibri" w:hAnsi="Tahoma" w:cs="Tahoma"/>
      <w:sz w:val="16"/>
      <w:szCs w:val="16"/>
    </w:rPr>
  </w:style>
  <w:style w:type="paragraph" w:styleId="Zkladntextodsazen">
    <w:name w:val="Body Text Indent"/>
    <w:basedOn w:val="Normln"/>
    <w:link w:val="ZkladntextodsazenChar"/>
    <w:rsid w:val="004A6AE7"/>
    <w:pPr>
      <w:tabs>
        <w:tab w:val="clear" w:pos="5790"/>
      </w:tabs>
      <w:spacing w:before="0"/>
      <w:ind w:left="283"/>
      <w:jc w:val="left"/>
    </w:pPr>
    <w:rPr>
      <w:rFonts w:eastAsia="Times New Roman" w:cs="Times New Roman"/>
      <w:sz w:val="24"/>
      <w:szCs w:val="24"/>
      <w:lang w:eastAsia="cs-CZ"/>
    </w:rPr>
  </w:style>
  <w:style w:type="character" w:customStyle="1" w:styleId="ZkladntextodsazenChar">
    <w:name w:val="Základní text odsazený Char"/>
    <w:basedOn w:val="Standardnpsmoodstavce"/>
    <w:link w:val="Zkladntextodsazen"/>
    <w:rsid w:val="004A6AE7"/>
    <w:rPr>
      <w:rFonts w:ascii="Calibri" w:eastAsia="Times New Roman" w:hAnsi="Calibri" w:cs="Times New Roman"/>
      <w:sz w:val="24"/>
      <w:szCs w:val="24"/>
      <w:lang w:eastAsia="cs-CZ"/>
    </w:rPr>
  </w:style>
  <w:style w:type="character" w:styleId="Siln">
    <w:name w:val="Strong"/>
    <w:qFormat/>
    <w:rsid w:val="004A6AE7"/>
    <w:rPr>
      <w:b/>
      <w:bCs/>
    </w:rPr>
  </w:style>
  <w:style w:type="character" w:customStyle="1" w:styleId="hps">
    <w:name w:val="hps"/>
    <w:rsid w:val="004A6AE7"/>
  </w:style>
  <w:style w:type="paragraph" w:styleId="FormtovanvHTML">
    <w:name w:val="HTML Preformatted"/>
    <w:basedOn w:val="Normln"/>
    <w:link w:val="FormtovanvHTMLChar"/>
    <w:uiPriority w:val="99"/>
    <w:unhideWhenUsed/>
    <w:rsid w:val="004A6AE7"/>
    <w:pPr>
      <w:tabs>
        <w:tab w:val="clear" w:pos="5790"/>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0"/>
      <w:jc w:val="left"/>
    </w:pPr>
    <w:rPr>
      <w:rFonts w:ascii="Courier New" w:eastAsia="Times New Roman" w:hAnsi="Courier New" w:cs="Times New Roman"/>
      <w:sz w:val="20"/>
      <w:szCs w:val="20"/>
      <w:lang w:eastAsia="cs-CZ"/>
    </w:rPr>
  </w:style>
  <w:style w:type="character" w:customStyle="1" w:styleId="FormtovanvHTMLChar">
    <w:name w:val="Formátovaný v HTML Char"/>
    <w:basedOn w:val="Standardnpsmoodstavce"/>
    <w:link w:val="FormtovanvHTML"/>
    <w:uiPriority w:val="99"/>
    <w:rsid w:val="004A6AE7"/>
    <w:rPr>
      <w:rFonts w:ascii="Courier New" w:eastAsia="Times New Roman" w:hAnsi="Courier New" w:cs="Times New Roman"/>
      <w:sz w:val="20"/>
      <w:szCs w:val="20"/>
      <w:lang w:eastAsia="cs-CZ"/>
    </w:rPr>
  </w:style>
  <w:style w:type="paragraph" w:styleId="Revize">
    <w:name w:val="Revision"/>
    <w:hidden/>
    <w:uiPriority w:val="99"/>
    <w:semiHidden/>
    <w:rsid w:val="004A6AE7"/>
    <w:pPr>
      <w:spacing w:after="0" w:line="240" w:lineRule="auto"/>
    </w:pPr>
    <w:rPr>
      <w:rFonts w:ascii="Times New Roman" w:eastAsia="Calibri" w:hAnsi="Times New Roman" w:cs="Times New Roman"/>
      <w:sz w:val="24"/>
      <w:szCs w:val="24"/>
      <w:lang w:eastAsia="cs-CZ"/>
    </w:rPr>
  </w:style>
  <w:style w:type="paragraph" w:customStyle="1" w:styleId="Odstavecseseznamem1">
    <w:name w:val="Odstavec se seznamem1"/>
    <w:basedOn w:val="Normln"/>
    <w:uiPriority w:val="99"/>
    <w:rsid w:val="004A6AE7"/>
    <w:pPr>
      <w:widowControl w:val="0"/>
      <w:tabs>
        <w:tab w:val="clear" w:pos="5790"/>
      </w:tabs>
      <w:suppressAutoHyphens/>
      <w:spacing w:before="0" w:after="0"/>
      <w:ind w:left="720"/>
      <w:jc w:val="left"/>
    </w:pPr>
    <w:rPr>
      <w:rFonts w:ascii="Times New Roman" w:eastAsia="Calibri" w:hAnsi="Times New Roman" w:cs="Times New Roman"/>
      <w:kern w:val="1"/>
      <w:sz w:val="24"/>
      <w:szCs w:val="24"/>
      <w:lang w:eastAsia="cs-CZ"/>
    </w:rPr>
  </w:style>
  <w:style w:type="character" w:styleId="Zdraznn">
    <w:name w:val="Emphasis"/>
    <w:uiPriority w:val="99"/>
    <w:qFormat/>
    <w:rsid w:val="004A6AE7"/>
    <w:rPr>
      <w:rFonts w:ascii="Arial" w:hAnsi="Arial" w:cs="Times New Roman"/>
      <w:b/>
      <w:sz w:val="20"/>
    </w:rPr>
  </w:style>
  <w:style w:type="character" w:customStyle="1" w:styleId="InternetLink">
    <w:name w:val="Internet Link"/>
    <w:uiPriority w:val="99"/>
    <w:rsid w:val="004A6AE7"/>
    <w:rPr>
      <w:color w:val="0000FF"/>
      <w:u w:val="single"/>
    </w:rPr>
  </w:style>
  <w:style w:type="paragraph" w:styleId="Bezmezer">
    <w:name w:val="No Spacing"/>
    <w:link w:val="BezmezerChar"/>
    <w:qFormat/>
    <w:rsid w:val="004A6AE7"/>
    <w:pPr>
      <w:spacing w:after="0" w:line="240" w:lineRule="auto"/>
    </w:pPr>
    <w:rPr>
      <w:rFonts w:ascii="Calibri" w:eastAsia="Calibri" w:hAnsi="Calibri" w:cs="Times New Roman"/>
    </w:rPr>
  </w:style>
  <w:style w:type="character" w:customStyle="1" w:styleId="BezmezerChar">
    <w:name w:val="Bez mezer Char"/>
    <w:link w:val="Bezmezer"/>
    <w:locked/>
    <w:rsid w:val="004A6AE7"/>
    <w:rPr>
      <w:rFonts w:ascii="Calibri" w:eastAsia="Calibri" w:hAnsi="Calibri" w:cs="Times New Roman"/>
    </w:rPr>
  </w:style>
  <w:style w:type="paragraph" w:styleId="Normlnweb">
    <w:name w:val="Normal (Web)"/>
    <w:basedOn w:val="Normln"/>
    <w:uiPriority w:val="99"/>
    <w:unhideWhenUsed/>
    <w:rsid w:val="004A6AE7"/>
    <w:pPr>
      <w:tabs>
        <w:tab w:val="clear" w:pos="5790"/>
      </w:tabs>
      <w:spacing w:before="100" w:beforeAutospacing="1" w:after="100" w:afterAutospacing="1"/>
      <w:jc w:val="left"/>
    </w:pPr>
    <w:rPr>
      <w:rFonts w:ascii="Times New Roman" w:hAnsi="Times New Roman" w:cs="Times New Roman"/>
      <w:color w:val="000000"/>
      <w:sz w:val="24"/>
      <w:szCs w:val="24"/>
      <w:lang w:eastAsia="cs-CZ"/>
    </w:rPr>
  </w:style>
  <w:style w:type="character" w:customStyle="1" w:styleId="fontstyle01">
    <w:name w:val="fontstyle01"/>
    <w:basedOn w:val="Standardnpsmoodstavce"/>
    <w:rsid w:val="004A6AE7"/>
    <w:rPr>
      <w:rFonts w:ascii="Helvetica" w:hAnsi="Helvetica" w:cs="Helvetica" w:hint="default"/>
      <w:b w:val="0"/>
      <w:bCs w:val="0"/>
      <w:i w:val="0"/>
      <w:iCs w:val="0"/>
      <w:color w:val="000000"/>
      <w:sz w:val="18"/>
      <w:szCs w:val="18"/>
    </w:rPr>
  </w:style>
  <w:style w:type="character" w:customStyle="1" w:styleId="fontstyle21">
    <w:name w:val="fontstyle21"/>
    <w:basedOn w:val="Standardnpsmoodstavce"/>
    <w:rsid w:val="004A6AE7"/>
    <w:rPr>
      <w:rFonts w:ascii="Arial" w:hAnsi="Arial" w:cs="Arial" w:hint="default"/>
      <w:b w:val="0"/>
      <w:bCs w:val="0"/>
      <w:i w:val="0"/>
      <w:iCs w:val="0"/>
      <w:color w:val="000000"/>
      <w:sz w:val="18"/>
      <w:szCs w:val="18"/>
    </w:rPr>
  </w:style>
  <w:style w:type="table" w:customStyle="1" w:styleId="Mkatabulky1">
    <w:name w:val="Mřížka tabulky1"/>
    <w:basedOn w:val="Normlntabulka"/>
    <w:next w:val="Mkatabulky"/>
    <w:uiPriority w:val="39"/>
    <w:rsid w:val="004A6AE7"/>
    <w:pPr>
      <w:spacing w:after="0" w:line="240" w:lineRule="auto"/>
      <w:contextualSpacing/>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evyeenzmnka1">
    <w:name w:val="Nevyřešená zmínka1"/>
    <w:basedOn w:val="Standardnpsmoodstavce"/>
    <w:uiPriority w:val="99"/>
    <w:semiHidden/>
    <w:unhideWhenUsed/>
    <w:rsid w:val="004A6AE7"/>
    <w:rPr>
      <w:color w:val="605E5C"/>
      <w:shd w:val="clear" w:color="auto" w:fill="E1DFDD"/>
    </w:rPr>
  </w:style>
  <w:style w:type="character" w:styleId="Nevyeenzmnka">
    <w:name w:val="Unresolved Mention"/>
    <w:basedOn w:val="Standardnpsmoodstavce"/>
    <w:uiPriority w:val="99"/>
    <w:semiHidden/>
    <w:unhideWhenUsed/>
    <w:rsid w:val="008C751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03974849">
      <w:bodyDiv w:val="1"/>
      <w:marLeft w:val="0"/>
      <w:marRight w:val="0"/>
      <w:marTop w:val="0"/>
      <w:marBottom w:val="0"/>
      <w:divBdr>
        <w:top w:val="none" w:sz="0" w:space="0" w:color="auto"/>
        <w:left w:val="none" w:sz="0" w:space="0" w:color="auto"/>
        <w:bottom w:val="none" w:sz="0" w:space="0" w:color="auto"/>
        <w:right w:val="none" w:sz="0" w:space="0" w:color="auto"/>
      </w:divBdr>
    </w:div>
    <w:div w:id="521019950">
      <w:bodyDiv w:val="1"/>
      <w:marLeft w:val="0"/>
      <w:marRight w:val="0"/>
      <w:marTop w:val="0"/>
      <w:marBottom w:val="0"/>
      <w:divBdr>
        <w:top w:val="none" w:sz="0" w:space="0" w:color="auto"/>
        <w:left w:val="none" w:sz="0" w:space="0" w:color="auto"/>
        <w:bottom w:val="none" w:sz="0" w:space="0" w:color="auto"/>
        <w:right w:val="none" w:sz="0" w:space="0" w:color="auto"/>
      </w:divBdr>
    </w:div>
    <w:div w:id="858200311">
      <w:bodyDiv w:val="1"/>
      <w:marLeft w:val="0"/>
      <w:marRight w:val="0"/>
      <w:marTop w:val="0"/>
      <w:marBottom w:val="0"/>
      <w:divBdr>
        <w:top w:val="none" w:sz="0" w:space="0" w:color="auto"/>
        <w:left w:val="none" w:sz="0" w:space="0" w:color="auto"/>
        <w:bottom w:val="none" w:sz="0" w:space="0" w:color="auto"/>
        <w:right w:val="none" w:sz="0" w:space="0" w:color="auto"/>
      </w:divBdr>
    </w:div>
    <w:div w:id="1117524300">
      <w:bodyDiv w:val="1"/>
      <w:marLeft w:val="0"/>
      <w:marRight w:val="0"/>
      <w:marTop w:val="0"/>
      <w:marBottom w:val="0"/>
      <w:divBdr>
        <w:top w:val="none" w:sz="0" w:space="0" w:color="auto"/>
        <w:left w:val="none" w:sz="0" w:space="0" w:color="auto"/>
        <w:bottom w:val="none" w:sz="0" w:space="0" w:color="auto"/>
        <w:right w:val="none" w:sz="0" w:space="0" w:color="auto"/>
      </w:divBdr>
    </w:div>
    <w:div w:id="14252263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epodatelna@fzu.cz" TargetMode="Externa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tyles" Target="styles.xml"/><Relationship Id="rId12" Type="http://schemas.openxmlformats.org/officeDocument/2006/relationships/hyperlink" Target="mailto:efaktury@fzu.cz" TargetMode="Externa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footer" Target="footer5.xml"/></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1" Type="http://schemas.openxmlformats.org/officeDocument/2006/relationships/image" Target="media/image3.png"/></Relationships>
</file>

<file path=word/_rels/footer5.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emf"/></Relationships>
</file>

<file path=word/_rels/header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emf"/></Relationships>
</file>

<file path=word/theme/theme1.xml><?xml version="1.0" encoding="utf-8"?>
<a:theme xmlns:a="http://schemas.openxmlformats.org/drawingml/2006/main" name="Motiv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0104a4cd-1400-468e-be1b-c7aad71d7d5a">15OPMSMT0001-28-318263</_dlc_DocId>
    <_dlc_DocIdUrl xmlns="0104a4cd-1400-468e-be1b-c7aad71d7d5a">
      <Url>https://op.msmt.cz/_layouts/15/DocIdRedir.aspx?ID=15OPMSMT0001-28-318263</Url>
      <Description>15OPMSMT0001-28-318263</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810CA98376D84445B27235C23C5DAEEA" ma:contentTypeVersion="5" ma:contentTypeDescription="Vytvoří nový dokument" ma:contentTypeScope="" ma:versionID="601ee3f5b2a6e4a1344620aa3e44001a">
  <xsd:schema xmlns:xsd="http://www.w3.org/2001/XMLSchema" xmlns:xs="http://www.w3.org/2001/XMLSchema" xmlns:p="http://schemas.microsoft.com/office/2006/metadata/properties" xmlns:ns2="0104a4cd-1400-468e-be1b-c7aad71d7d5a" targetNamespace="http://schemas.microsoft.com/office/2006/metadata/properties" ma:root="true" ma:fieldsID="a892a5cea1b4b76a2d08130b1894c4cc" ns2:_="">
    <xsd:import namespace="0104a4cd-1400-468e-be1b-c7aad71d7d5a"/>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04a4cd-1400-468e-be1b-c7aad71d7d5a" elementFormDefault="qualified">
    <xsd:import namespace="http://schemas.microsoft.com/office/2006/documentManagement/types"/>
    <xsd:import namespace="http://schemas.microsoft.com/office/infopath/2007/PartnerControls"/>
    <xsd:element name="_dlc_DocId" ma:index="8" nillable="true" ma:displayName="Hodnota ID dokumentu" ma:description="Hodnota ID dokumentu přiřazená této položce" ma:internalName="_dlc_DocId" ma:readOnly="true">
      <xsd:simpleType>
        <xsd:restriction base="dms:Text"/>
      </xsd:simpleType>
    </xsd:element>
    <xsd:element name="_dlc_DocIdUrl" ma:index="9" nillable="true" ma:displayName="ID dokumentu" ma:description="Trvalý odkaz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Zachovat ID" ma:description="Ponechat ID po přidání" ma:hidden="true" ma:internalName="_dlc_DocIdPersistId" ma:readOnly="true">
      <xsd:simpleType>
        <xsd:restriction base="dms:Boolean"/>
      </xsd:simpleType>
    </xsd:element>
    <xsd:element name="SharedWithUsers" ma:index="12"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dílené s podrobnostm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ma:index="11" ma:displayName="Komentář"/>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E1E3DB2-960B-4A40-BB22-556812015A4B}">
  <ds:schemaRefs>
    <ds:schemaRef ds:uri="http://schemas.microsoft.com/sharepoint/v3/contenttype/forms"/>
  </ds:schemaRefs>
</ds:datastoreItem>
</file>

<file path=customXml/itemProps2.xml><?xml version="1.0" encoding="utf-8"?>
<ds:datastoreItem xmlns:ds="http://schemas.openxmlformats.org/officeDocument/2006/customXml" ds:itemID="{7DC9DB22-C4BE-4368-B136-0CA5FAA1587F}">
  <ds:schemaRefs>
    <ds:schemaRef ds:uri="http://schemas.microsoft.com/office/2006/metadata/properties"/>
    <ds:schemaRef ds:uri="http://schemas.microsoft.com/office/infopath/2007/PartnerControls"/>
    <ds:schemaRef ds:uri="0104a4cd-1400-468e-be1b-c7aad71d7d5a"/>
  </ds:schemaRefs>
</ds:datastoreItem>
</file>

<file path=customXml/itemProps3.xml><?xml version="1.0" encoding="utf-8"?>
<ds:datastoreItem xmlns:ds="http://schemas.openxmlformats.org/officeDocument/2006/customXml" ds:itemID="{6B6D5D37-C900-4C4D-81B9-69DED1AC84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04a4cd-1400-468e-be1b-c7aad71d7d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FEA1578-7571-4DC0-9D76-A2C5A70C9664}">
  <ds:schemaRefs>
    <ds:schemaRef ds:uri="http://schemas.microsoft.com/sharepoint/events"/>
  </ds:schemaRefs>
</ds:datastoreItem>
</file>

<file path=customXml/itemProps5.xml><?xml version="1.0" encoding="utf-8"?>
<ds:datastoreItem xmlns:ds="http://schemas.openxmlformats.org/officeDocument/2006/customXml" ds:itemID="{64F158C2-306A-45D6-B790-9CAB8341148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348</TotalTime>
  <Pages>26</Pages>
  <Words>4794</Words>
  <Characters>28035</Characters>
  <Application>Microsoft Office Word</Application>
  <DocSecurity>0</DocSecurity>
  <Lines>233</Lines>
  <Paragraphs>65</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32764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Radek Galler</dc:creator>
  <cp:lastModifiedBy>Václav Kafka</cp:lastModifiedBy>
  <cp:revision>197</cp:revision>
  <cp:lastPrinted>2024-02-01T10:18:00Z</cp:lastPrinted>
  <dcterms:created xsi:type="dcterms:W3CDTF">2024-04-10T03:08:00Z</dcterms:created>
  <dcterms:modified xsi:type="dcterms:W3CDTF">2024-08-25T07:08:00Z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0x010100810CA98376D84445B27235C23C5DAEEA</vt:lpwstr>
  </property>
  <property fmtid="{D5CDD505-2E9C-101B-9397-08002B2CF9AE}" pid="3" name="_dlc_DocIdItemGuid">
    <vt:lpwstr>0c3d49dd-6059-494a-b273-be286fa48eea</vt:lpwstr>
  </property>
  <property fmtid="{D5CDD505-2E9C-101B-9397-08002B2CF9AE}" pid="4" name="GrammarlyDocumentId">
    <vt:lpwstr>4f111bc5f14a24c1364f277f6f77032e0381dd594ea01bbf3e41b597fd78588b</vt:lpwstr>
  </property>
</Properties>
</file>